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3906" r:id="rId2"/>
  </p:sldMasterIdLst>
  <p:notesMasterIdLst>
    <p:notesMasterId r:id="rId64"/>
  </p:notesMasterIdLst>
  <p:sldIdLst>
    <p:sldId id="376" r:id="rId3"/>
    <p:sldId id="311" r:id="rId4"/>
    <p:sldId id="387" r:id="rId5"/>
    <p:sldId id="385" r:id="rId6"/>
    <p:sldId id="378" r:id="rId7"/>
    <p:sldId id="391" r:id="rId8"/>
    <p:sldId id="388" r:id="rId9"/>
    <p:sldId id="389" r:id="rId10"/>
    <p:sldId id="390" r:id="rId11"/>
    <p:sldId id="410" r:id="rId12"/>
    <p:sldId id="411" r:id="rId13"/>
    <p:sldId id="392" r:id="rId14"/>
    <p:sldId id="406" r:id="rId15"/>
    <p:sldId id="393" r:id="rId16"/>
    <p:sldId id="377" r:id="rId17"/>
    <p:sldId id="433" r:id="rId18"/>
    <p:sldId id="429" r:id="rId19"/>
    <p:sldId id="430" r:id="rId20"/>
    <p:sldId id="381" r:id="rId21"/>
    <p:sldId id="394" r:id="rId22"/>
    <p:sldId id="395" r:id="rId23"/>
    <p:sldId id="396" r:id="rId24"/>
    <p:sldId id="407" r:id="rId25"/>
    <p:sldId id="398" r:id="rId26"/>
    <p:sldId id="399" r:id="rId27"/>
    <p:sldId id="400" r:id="rId28"/>
    <p:sldId id="401" r:id="rId29"/>
    <p:sldId id="402" r:id="rId30"/>
    <p:sldId id="403" r:id="rId31"/>
    <p:sldId id="404" r:id="rId32"/>
    <p:sldId id="405" r:id="rId33"/>
    <p:sldId id="412" r:id="rId34"/>
    <p:sldId id="408" r:id="rId35"/>
    <p:sldId id="432" r:id="rId36"/>
    <p:sldId id="431" r:id="rId37"/>
    <p:sldId id="422" r:id="rId38"/>
    <p:sldId id="421" r:id="rId39"/>
    <p:sldId id="386" r:id="rId40"/>
    <p:sldId id="409" r:id="rId41"/>
    <p:sldId id="413" r:id="rId42"/>
    <p:sldId id="414" r:id="rId43"/>
    <p:sldId id="415" r:id="rId44"/>
    <p:sldId id="416" r:id="rId45"/>
    <p:sldId id="417" r:id="rId46"/>
    <p:sldId id="418" r:id="rId47"/>
    <p:sldId id="419" r:id="rId48"/>
    <p:sldId id="420" r:id="rId49"/>
    <p:sldId id="423" r:id="rId50"/>
    <p:sldId id="424" r:id="rId51"/>
    <p:sldId id="425" r:id="rId52"/>
    <p:sldId id="426" r:id="rId53"/>
    <p:sldId id="427" r:id="rId54"/>
    <p:sldId id="428" r:id="rId55"/>
    <p:sldId id="434" r:id="rId56"/>
    <p:sldId id="435" r:id="rId57"/>
    <p:sldId id="436" r:id="rId58"/>
    <p:sldId id="437" r:id="rId59"/>
    <p:sldId id="438" r:id="rId60"/>
    <p:sldId id="439" r:id="rId61"/>
    <p:sldId id="440" r:id="rId62"/>
    <p:sldId id="300" r:id="rId63"/>
  </p:sldIdLst>
  <p:sldSz cx="18002250" cy="12601575"/>
  <p:notesSz cx="6858000" cy="9144000"/>
  <p:defaultTextStyle>
    <a:defPPr>
      <a:defRPr lang="es-MX"/>
    </a:defPPr>
    <a:lvl1pPr marL="0" algn="l" defTabSz="1336852" rtl="0" eaLnBrk="1" latinLnBrk="0" hangingPunct="1">
      <a:defRPr sz="2600" kern="1200">
        <a:solidFill>
          <a:schemeClr val="tx1"/>
        </a:solidFill>
        <a:latin typeface="+mn-lt"/>
        <a:ea typeface="+mn-ea"/>
        <a:cs typeface="+mn-cs"/>
      </a:defRPr>
    </a:lvl1pPr>
    <a:lvl2pPr marL="668426" algn="l" defTabSz="1336852" rtl="0" eaLnBrk="1" latinLnBrk="0" hangingPunct="1">
      <a:defRPr sz="2600" kern="1200">
        <a:solidFill>
          <a:schemeClr val="tx1"/>
        </a:solidFill>
        <a:latin typeface="+mn-lt"/>
        <a:ea typeface="+mn-ea"/>
        <a:cs typeface="+mn-cs"/>
      </a:defRPr>
    </a:lvl2pPr>
    <a:lvl3pPr marL="1336852" algn="l" defTabSz="1336852" rtl="0" eaLnBrk="1" latinLnBrk="0" hangingPunct="1">
      <a:defRPr sz="2600" kern="1200">
        <a:solidFill>
          <a:schemeClr val="tx1"/>
        </a:solidFill>
        <a:latin typeface="+mn-lt"/>
        <a:ea typeface="+mn-ea"/>
        <a:cs typeface="+mn-cs"/>
      </a:defRPr>
    </a:lvl3pPr>
    <a:lvl4pPr marL="2005277" algn="l" defTabSz="1336852" rtl="0" eaLnBrk="1" latinLnBrk="0" hangingPunct="1">
      <a:defRPr sz="2600" kern="1200">
        <a:solidFill>
          <a:schemeClr val="tx1"/>
        </a:solidFill>
        <a:latin typeface="+mn-lt"/>
        <a:ea typeface="+mn-ea"/>
        <a:cs typeface="+mn-cs"/>
      </a:defRPr>
    </a:lvl4pPr>
    <a:lvl5pPr marL="2673700" algn="l" defTabSz="1336852" rtl="0" eaLnBrk="1" latinLnBrk="0" hangingPunct="1">
      <a:defRPr sz="2600" kern="1200">
        <a:solidFill>
          <a:schemeClr val="tx1"/>
        </a:solidFill>
        <a:latin typeface="+mn-lt"/>
        <a:ea typeface="+mn-ea"/>
        <a:cs typeface="+mn-cs"/>
      </a:defRPr>
    </a:lvl5pPr>
    <a:lvl6pPr marL="3342127" algn="l" defTabSz="1336852" rtl="0" eaLnBrk="1" latinLnBrk="0" hangingPunct="1">
      <a:defRPr sz="2600" kern="1200">
        <a:solidFill>
          <a:schemeClr val="tx1"/>
        </a:solidFill>
        <a:latin typeface="+mn-lt"/>
        <a:ea typeface="+mn-ea"/>
        <a:cs typeface="+mn-cs"/>
      </a:defRPr>
    </a:lvl6pPr>
    <a:lvl7pPr marL="4010553" algn="l" defTabSz="1336852" rtl="0" eaLnBrk="1" latinLnBrk="0" hangingPunct="1">
      <a:defRPr sz="2600" kern="1200">
        <a:solidFill>
          <a:schemeClr val="tx1"/>
        </a:solidFill>
        <a:latin typeface="+mn-lt"/>
        <a:ea typeface="+mn-ea"/>
        <a:cs typeface="+mn-cs"/>
      </a:defRPr>
    </a:lvl7pPr>
    <a:lvl8pPr marL="4678978" algn="l" defTabSz="1336852" rtl="0" eaLnBrk="1" latinLnBrk="0" hangingPunct="1">
      <a:defRPr sz="2600" kern="1200">
        <a:solidFill>
          <a:schemeClr val="tx1"/>
        </a:solidFill>
        <a:latin typeface="+mn-lt"/>
        <a:ea typeface="+mn-ea"/>
        <a:cs typeface="+mn-cs"/>
      </a:defRPr>
    </a:lvl8pPr>
    <a:lvl9pPr marL="5347404" algn="l" defTabSz="1336852" rtl="0" eaLnBrk="1" latinLnBrk="0" hangingPunct="1">
      <a:defRPr sz="2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69">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CCCC"/>
    <a:srgbClr val="107284"/>
    <a:srgbClr val="009999"/>
    <a:srgbClr val="393A3A"/>
    <a:srgbClr val="DDE9F7"/>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5" autoAdjust="0"/>
    <p:restoredTop sz="98499" autoAdjust="0"/>
  </p:normalViewPr>
  <p:slideViewPr>
    <p:cSldViewPr>
      <p:cViewPr>
        <p:scale>
          <a:sx n="50" d="100"/>
          <a:sy n="50" d="100"/>
        </p:scale>
        <p:origin x="-600" y="-96"/>
      </p:cViewPr>
      <p:guideLst>
        <p:guide orient="horz" pos="3969"/>
        <p:guide pos="567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D6507-6353-4EDE-9860-E3A08255516F}" type="doc">
      <dgm:prSet loTypeId="urn:microsoft.com/office/officeart/2005/8/layout/arrow2" loCatId="process" qsTypeId="urn:microsoft.com/office/officeart/2005/8/quickstyle/simple1" qsCatId="simple" csTypeId="urn:microsoft.com/office/officeart/2005/8/colors/accent5_5" csCatId="accent5" phldr="1"/>
      <dgm:spPr/>
    </dgm:pt>
    <dgm:pt modelId="{37D4BC0F-9018-4636-AFA8-DD58E2A9985D}">
      <dgm:prSet phldrT="[Texto]"/>
      <dgm:spPr/>
      <dgm:t>
        <a:bodyPr/>
        <a:lstStyle/>
        <a:p>
          <a:endParaRPr lang="es-MX" dirty="0"/>
        </a:p>
      </dgm:t>
    </dgm:pt>
    <dgm:pt modelId="{49F95CEC-343A-4048-AEC1-A8EC022071B3}" type="sibTrans" cxnId="{89191C28-70D1-49F5-A570-DF99BC9C4C5A}">
      <dgm:prSet/>
      <dgm:spPr/>
      <dgm:t>
        <a:bodyPr/>
        <a:lstStyle/>
        <a:p>
          <a:endParaRPr lang="es-MX"/>
        </a:p>
      </dgm:t>
    </dgm:pt>
    <dgm:pt modelId="{532CA507-5E7C-40EB-A648-1242EDB5C1FC}" type="parTrans" cxnId="{89191C28-70D1-49F5-A570-DF99BC9C4C5A}">
      <dgm:prSet/>
      <dgm:spPr/>
      <dgm:t>
        <a:bodyPr/>
        <a:lstStyle/>
        <a:p>
          <a:endParaRPr lang="es-MX"/>
        </a:p>
      </dgm:t>
    </dgm:pt>
    <dgm:pt modelId="{D1067F30-A18F-41BE-B7F3-E05DA92CAC2D}" type="pres">
      <dgm:prSet presAssocID="{645D6507-6353-4EDE-9860-E3A08255516F}" presName="arrowDiagram" presStyleCnt="0">
        <dgm:presLayoutVars>
          <dgm:chMax val="5"/>
          <dgm:dir/>
          <dgm:resizeHandles val="exact"/>
        </dgm:presLayoutVars>
      </dgm:prSet>
      <dgm:spPr/>
    </dgm:pt>
    <dgm:pt modelId="{9DB44AC4-4AF0-40F2-9BFA-BFFB22BAC07C}" type="pres">
      <dgm:prSet presAssocID="{645D6507-6353-4EDE-9860-E3A08255516F}" presName="arrow" presStyleLbl="bgShp" presStyleIdx="0" presStyleCnt="1" custScaleX="116816"/>
      <dgm:spPr/>
    </dgm:pt>
    <dgm:pt modelId="{837E9A63-B22B-4053-970B-09F1A765A9EE}" type="pres">
      <dgm:prSet presAssocID="{645D6507-6353-4EDE-9860-E3A08255516F}" presName="arrowDiagram1" presStyleCnt="0">
        <dgm:presLayoutVars>
          <dgm:bulletEnabled val="1"/>
        </dgm:presLayoutVars>
      </dgm:prSet>
      <dgm:spPr/>
    </dgm:pt>
    <dgm:pt modelId="{A08F2797-102F-4CA2-A070-B6C0DA47047B}" type="pres">
      <dgm:prSet presAssocID="{37D4BC0F-9018-4636-AFA8-DD58E2A9985D}" presName="bullet1" presStyleLbl="node1" presStyleIdx="0" presStyleCnt="1"/>
      <dgm:spPr>
        <a:solidFill>
          <a:srgbClr val="D0E3EA">
            <a:alpha val="90000"/>
          </a:srgbClr>
        </a:solidFill>
        <a:ln>
          <a:solidFill>
            <a:srgbClr val="D0E3EA"/>
          </a:solidFill>
        </a:ln>
      </dgm:spPr>
    </dgm:pt>
    <dgm:pt modelId="{D42CC3E6-2327-4B03-B8B1-A8A03F4625F9}" type="pres">
      <dgm:prSet presAssocID="{37D4BC0F-9018-4636-AFA8-DD58E2A9985D}" presName="textBox1" presStyleLbl="revTx" presStyleIdx="0" presStyleCnt="1">
        <dgm:presLayoutVars>
          <dgm:bulletEnabled val="1"/>
        </dgm:presLayoutVars>
      </dgm:prSet>
      <dgm:spPr/>
      <dgm:t>
        <a:bodyPr/>
        <a:lstStyle/>
        <a:p>
          <a:endParaRPr lang="es-MX"/>
        </a:p>
      </dgm:t>
    </dgm:pt>
  </dgm:ptLst>
  <dgm:cxnLst>
    <dgm:cxn modelId="{D7DD0740-3AB0-44FA-B9BC-1886FDBAA4E8}" type="presOf" srcId="{645D6507-6353-4EDE-9860-E3A08255516F}" destId="{D1067F30-A18F-41BE-B7F3-E05DA92CAC2D}" srcOrd="0" destOrd="0" presId="urn:microsoft.com/office/officeart/2005/8/layout/arrow2"/>
    <dgm:cxn modelId="{89191C28-70D1-49F5-A570-DF99BC9C4C5A}" srcId="{645D6507-6353-4EDE-9860-E3A08255516F}" destId="{37D4BC0F-9018-4636-AFA8-DD58E2A9985D}" srcOrd="0" destOrd="0" parTransId="{532CA507-5E7C-40EB-A648-1242EDB5C1FC}" sibTransId="{49F95CEC-343A-4048-AEC1-A8EC022071B3}"/>
    <dgm:cxn modelId="{DE1DC3F1-10A5-47D0-8675-51ED8E23172E}" type="presOf" srcId="{37D4BC0F-9018-4636-AFA8-DD58E2A9985D}" destId="{D42CC3E6-2327-4B03-B8B1-A8A03F4625F9}" srcOrd="0" destOrd="0" presId="urn:microsoft.com/office/officeart/2005/8/layout/arrow2"/>
    <dgm:cxn modelId="{B82D1CF2-6292-4B76-89A0-9BBF0C27A949}" type="presParOf" srcId="{D1067F30-A18F-41BE-B7F3-E05DA92CAC2D}" destId="{9DB44AC4-4AF0-40F2-9BFA-BFFB22BAC07C}" srcOrd="0" destOrd="0" presId="urn:microsoft.com/office/officeart/2005/8/layout/arrow2"/>
    <dgm:cxn modelId="{15373F33-BE3F-40AF-B281-8AF68125EDA0}" type="presParOf" srcId="{D1067F30-A18F-41BE-B7F3-E05DA92CAC2D}" destId="{837E9A63-B22B-4053-970B-09F1A765A9EE}" srcOrd="1" destOrd="0" presId="urn:microsoft.com/office/officeart/2005/8/layout/arrow2"/>
    <dgm:cxn modelId="{F2A58D77-299D-4E9A-B709-96113AEED8A1}" type="presParOf" srcId="{837E9A63-B22B-4053-970B-09F1A765A9EE}" destId="{A08F2797-102F-4CA2-A070-B6C0DA47047B}" srcOrd="0" destOrd="0" presId="urn:microsoft.com/office/officeart/2005/8/layout/arrow2"/>
    <dgm:cxn modelId="{CD774B7A-A4F5-4F26-A436-CA68E344F964}" type="presParOf" srcId="{837E9A63-B22B-4053-970B-09F1A765A9EE}" destId="{D42CC3E6-2327-4B03-B8B1-A8A03F4625F9}"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9AB88-C3CF-4FFB-B509-E01DD8559057}" type="doc">
      <dgm:prSet loTypeId="urn:microsoft.com/office/officeart/2005/8/layout/process1" loCatId="process" qsTypeId="urn:microsoft.com/office/officeart/2005/8/quickstyle/simple4" qsCatId="simple" csTypeId="urn:microsoft.com/office/officeart/2005/8/colors/accent5_2" csCatId="accent5" phldr="1"/>
      <dgm:spPr/>
    </dgm:pt>
    <dgm:pt modelId="{5AC026D7-2826-439F-926F-6B83CD62B5D9}">
      <dgm:prSet phldrT="[Texto]" custT="1"/>
      <dgm:spPr/>
      <dgm:t>
        <a:bodyPr/>
        <a:lstStyle/>
        <a:p>
          <a:r>
            <a:rPr lang="es-MX" sz="1500" dirty="0" smtClean="0">
              <a:latin typeface="Century Gothic" panose="020B0502020202020204" pitchFamily="34" charset="0"/>
            </a:rPr>
            <a:t>Reforma Constitucional</a:t>
          </a:r>
        </a:p>
        <a:p>
          <a:r>
            <a:rPr lang="es-MX" sz="1200" dirty="0" smtClean="0">
              <a:solidFill>
                <a:srgbClr val="2E2E2E"/>
              </a:solidFill>
              <a:latin typeface="Century Gothic" panose="020B0502020202020204" pitchFamily="34" charset="0"/>
            </a:rPr>
            <a:t>(11 de junio de 2013)</a:t>
          </a:r>
          <a:endParaRPr lang="es-MX" sz="1200" dirty="0">
            <a:solidFill>
              <a:srgbClr val="2E2E2E"/>
            </a:solidFill>
            <a:latin typeface="Century Gothic" panose="020B0502020202020204" pitchFamily="34" charset="0"/>
          </a:endParaRPr>
        </a:p>
      </dgm:t>
    </dgm:pt>
    <dgm:pt modelId="{6A73B369-61C4-4350-85DA-F570726D2724}" type="parTrans" cxnId="{289F6B46-3733-449D-9150-753AB3036373}">
      <dgm:prSet/>
      <dgm:spPr/>
      <dgm:t>
        <a:bodyPr/>
        <a:lstStyle/>
        <a:p>
          <a:endParaRPr lang="es-MX"/>
        </a:p>
      </dgm:t>
    </dgm:pt>
    <dgm:pt modelId="{35A9439D-02E1-4472-BA92-8E1C466F48AF}" type="sibTrans" cxnId="{289F6B46-3733-449D-9150-753AB3036373}">
      <dgm:prSet/>
      <dgm:spPr/>
      <dgm:t>
        <a:bodyPr/>
        <a:lstStyle/>
        <a:p>
          <a:endParaRPr lang="es-MX"/>
        </a:p>
      </dgm:t>
    </dgm:pt>
    <dgm:pt modelId="{557B4967-C2DF-4EF0-AA71-9DE0B589E7C1}">
      <dgm:prSet phldrT="[Texto]" custT="1"/>
      <dgm:spPr/>
      <dgm:t>
        <a:bodyPr/>
        <a:lstStyle/>
        <a:p>
          <a:r>
            <a:rPr lang="es-MX" sz="1500" dirty="0" smtClean="0">
              <a:latin typeface="Century Gothic" panose="020B0502020202020204" pitchFamily="34" charset="0"/>
            </a:rPr>
            <a:t>Emisión de la Ley General de Transparencia</a:t>
          </a:r>
        </a:p>
        <a:p>
          <a:r>
            <a:rPr lang="es-MX" sz="1200" dirty="0" smtClean="0">
              <a:solidFill>
                <a:srgbClr val="2E2E2E"/>
              </a:solidFill>
              <a:latin typeface="Century Gothic" panose="020B0502020202020204" pitchFamily="34" charset="0"/>
            </a:rPr>
            <a:t>(4 de mayo de 2015)</a:t>
          </a:r>
          <a:endParaRPr lang="es-MX" sz="1200" dirty="0">
            <a:solidFill>
              <a:srgbClr val="2E2E2E"/>
            </a:solidFill>
            <a:latin typeface="Century Gothic" panose="020B0502020202020204" pitchFamily="34" charset="0"/>
          </a:endParaRPr>
        </a:p>
      </dgm:t>
    </dgm:pt>
    <dgm:pt modelId="{71E9C30C-DAA3-4953-963B-1C3C6EFED1E0}" type="parTrans" cxnId="{DE0428D7-810B-49B2-A3BD-432C9D616719}">
      <dgm:prSet/>
      <dgm:spPr/>
      <dgm:t>
        <a:bodyPr/>
        <a:lstStyle/>
        <a:p>
          <a:endParaRPr lang="es-MX"/>
        </a:p>
      </dgm:t>
    </dgm:pt>
    <dgm:pt modelId="{56E4A4E1-6997-4200-B58A-AB1ED2C0D809}" type="sibTrans" cxnId="{DE0428D7-810B-49B2-A3BD-432C9D616719}">
      <dgm:prSet/>
      <dgm:spPr/>
      <dgm:t>
        <a:bodyPr/>
        <a:lstStyle/>
        <a:p>
          <a:endParaRPr lang="es-MX"/>
        </a:p>
      </dgm:t>
    </dgm:pt>
    <dgm:pt modelId="{868119C6-AC33-4ACD-889A-1EECBE7FF943}">
      <dgm:prSet phldrT="[Texto]" custT="1"/>
      <dgm:spPr/>
      <dgm:t>
        <a:bodyPr/>
        <a:lstStyle/>
        <a:p>
          <a:r>
            <a:rPr lang="es-MX" sz="1500" dirty="0" smtClean="0">
              <a:latin typeface="Century Gothic" panose="020B0502020202020204" pitchFamily="34" charset="0"/>
            </a:rPr>
            <a:t>Instalación del Sistema Nacional de Transparencia</a:t>
          </a:r>
        </a:p>
        <a:p>
          <a:r>
            <a:rPr lang="es-MX" sz="1200" dirty="0" smtClean="0">
              <a:solidFill>
                <a:srgbClr val="2E2E2E"/>
              </a:solidFill>
              <a:latin typeface="Century Gothic" panose="020B0502020202020204" pitchFamily="34" charset="0"/>
            </a:rPr>
            <a:t>(23 de junio de 2015)</a:t>
          </a:r>
          <a:endParaRPr lang="es-MX" sz="1200" dirty="0">
            <a:solidFill>
              <a:srgbClr val="2E2E2E"/>
            </a:solidFill>
            <a:latin typeface="Century Gothic" panose="020B0502020202020204" pitchFamily="34" charset="0"/>
          </a:endParaRPr>
        </a:p>
      </dgm:t>
    </dgm:pt>
    <dgm:pt modelId="{7FA1B084-9748-4967-8985-DD842CD19B22}" type="parTrans" cxnId="{1746633D-D6D1-4224-B35E-8FDC818F821F}">
      <dgm:prSet/>
      <dgm:spPr/>
      <dgm:t>
        <a:bodyPr/>
        <a:lstStyle/>
        <a:p>
          <a:endParaRPr lang="es-MX"/>
        </a:p>
      </dgm:t>
    </dgm:pt>
    <dgm:pt modelId="{9D6DBEC1-1F85-4961-BB0F-6C17637FA789}" type="sibTrans" cxnId="{1746633D-D6D1-4224-B35E-8FDC818F821F}">
      <dgm:prSet/>
      <dgm:spPr/>
      <dgm:t>
        <a:bodyPr/>
        <a:lstStyle/>
        <a:p>
          <a:endParaRPr lang="es-MX"/>
        </a:p>
      </dgm:t>
    </dgm:pt>
    <dgm:pt modelId="{6C8F74F4-8DE7-46EB-9D5D-97180BCF2198}">
      <dgm:prSet phldrT="[Texto]" custT="1"/>
      <dgm:spPr/>
      <dgm:t>
        <a:bodyPr/>
        <a:lstStyle/>
        <a:p>
          <a:r>
            <a:rPr lang="es-MX" sz="1400" dirty="0" smtClean="0">
              <a:latin typeface="Century Gothic" panose="020B0502020202020204" pitchFamily="34" charset="0"/>
            </a:rPr>
            <a:t>Aprobación</a:t>
          </a:r>
          <a:r>
            <a:rPr lang="es-MX" sz="1500" dirty="0" smtClean="0">
              <a:latin typeface="Century Gothic" panose="020B0502020202020204" pitchFamily="34" charset="0"/>
            </a:rPr>
            <a:t> de los </a:t>
          </a:r>
          <a:r>
            <a:rPr lang="es-MX" sz="1300" dirty="0" smtClean="0">
              <a:latin typeface="Century Gothic" panose="020B0502020202020204" pitchFamily="34" charset="0"/>
            </a:rPr>
            <a:t>Lineamientos </a:t>
          </a:r>
          <a:r>
            <a:rPr lang="es-MX" sz="1500" dirty="0" smtClean="0">
              <a:latin typeface="Century Gothic" panose="020B0502020202020204" pitchFamily="34" charset="0"/>
            </a:rPr>
            <a:t>Técnicos Generales </a:t>
          </a:r>
        </a:p>
        <a:p>
          <a:r>
            <a:rPr lang="es-MX" sz="1200" dirty="0" smtClean="0">
              <a:solidFill>
                <a:srgbClr val="2E2E2E"/>
              </a:solidFill>
              <a:latin typeface="Century Gothic" panose="020B0502020202020204" pitchFamily="34" charset="0"/>
            </a:rPr>
            <a:t>(13 de abril de 2016)</a:t>
          </a:r>
          <a:endParaRPr lang="es-MX" sz="1200" dirty="0">
            <a:solidFill>
              <a:srgbClr val="2E2E2E"/>
            </a:solidFill>
            <a:latin typeface="Century Gothic" panose="020B0502020202020204" pitchFamily="34" charset="0"/>
          </a:endParaRPr>
        </a:p>
      </dgm:t>
    </dgm:pt>
    <dgm:pt modelId="{D8FFB374-085A-4C68-A466-3F6D503DC7AE}" type="parTrans" cxnId="{1C8B2ED0-9665-428C-A3A5-F79F722E2EA4}">
      <dgm:prSet/>
      <dgm:spPr/>
      <dgm:t>
        <a:bodyPr/>
        <a:lstStyle/>
        <a:p>
          <a:endParaRPr lang="es-MX"/>
        </a:p>
      </dgm:t>
    </dgm:pt>
    <dgm:pt modelId="{D97FD73F-F7C2-4BE4-B901-A68999AAC420}" type="sibTrans" cxnId="{1C8B2ED0-9665-428C-A3A5-F79F722E2EA4}">
      <dgm:prSet/>
      <dgm:spPr/>
      <dgm:t>
        <a:bodyPr/>
        <a:lstStyle/>
        <a:p>
          <a:endParaRPr lang="es-MX"/>
        </a:p>
      </dgm:t>
    </dgm:pt>
    <dgm:pt modelId="{F05D2BC8-2AEF-47F7-81BA-D4B8C02D573E}">
      <dgm:prSet phldrT="[Texto]" custT="1"/>
      <dgm:spPr/>
      <dgm:t>
        <a:bodyPr/>
        <a:lstStyle/>
        <a:p>
          <a:r>
            <a:rPr lang="es-MX" sz="1500" dirty="0" smtClean="0">
              <a:latin typeface="Century Gothic" panose="020B0502020202020204" pitchFamily="34" charset="0"/>
            </a:rPr>
            <a:t>Puesta en marcha de la PNT</a:t>
          </a:r>
        </a:p>
        <a:p>
          <a:r>
            <a:rPr lang="es-MX" sz="1200" dirty="0" smtClean="0">
              <a:solidFill>
                <a:srgbClr val="2E2E2E"/>
              </a:solidFill>
              <a:latin typeface="Century Gothic" panose="020B0502020202020204" pitchFamily="34" charset="0"/>
            </a:rPr>
            <a:t>(5 de mayo de 2016)</a:t>
          </a:r>
          <a:endParaRPr lang="es-MX" sz="1200" dirty="0">
            <a:solidFill>
              <a:srgbClr val="2E2E2E"/>
            </a:solidFill>
            <a:latin typeface="Century Gothic" panose="020B0502020202020204" pitchFamily="34" charset="0"/>
          </a:endParaRPr>
        </a:p>
      </dgm:t>
    </dgm:pt>
    <dgm:pt modelId="{C09C4720-0850-4C74-B9E2-3CBA733B943B}" type="parTrans" cxnId="{908F4F8D-B33B-4BC2-8E16-6E82161C9C6A}">
      <dgm:prSet/>
      <dgm:spPr/>
      <dgm:t>
        <a:bodyPr/>
        <a:lstStyle/>
        <a:p>
          <a:endParaRPr lang="es-MX"/>
        </a:p>
      </dgm:t>
    </dgm:pt>
    <dgm:pt modelId="{8E524D18-545C-4D74-A51C-A1F9F9EB642B}" type="sibTrans" cxnId="{908F4F8D-B33B-4BC2-8E16-6E82161C9C6A}">
      <dgm:prSet/>
      <dgm:spPr/>
      <dgm:t>
        <a:bodyPr/>
        <a:lstStyle/>
        <a:p>
          <a:endParaRPr lang="es-MX"/>
        </a:p>
      </dgm:t>
    </dgm:pt>
    <dgm:pt modelId="{8C787FCE-D56C-4177-A12C-A7C190451F55}">
      <dgm:prSet phldrT="[Texto]" custT="1"/>
      <dgm:spPr/>
      <dgm:t>
        <a:bodyPr/>
        <a:lstStyle/>
        <a:p>
          <a:r>
            <a:rPr lang="es-MX" sz="1400" dirty="0" smtClean="0">
              <a:latin typeface="Century Gothic" panose="020B0502020202020204" pitchFamily="34" charset="0"/>
            </a:rPr>
            <a:t>Publicación </a:t>
          </a:r>
          <a:r>
            <a:rPr lang="es-MX" sz="1500" dirty="0" smtClean="0">
              <a:latin typeface="Century Gothic" panose="020B0502020202020204" pitchFamily="34" charset="0"/>
            </a:rPr>
            <a:t>de la LTAIPRC</a:t>
          </a:r>
        </a:p>
        <a:p>
          <a:r>
            <a:rPr lang="es-MX" sz="1200" dirty="0" smtClean="0">
              <a:solidFill>
                <a:srgbClr val="2E2E2E"/>
              </a:solidFill>
              <a:latin typeface="Century Gothic" panose="020B0502020202020204" pitchFamily="34" charset="0"/>
            </a:rPr>
            <a:t>(6 de mayo de 2016)</a:t>
          </a:r>
          <a:endParaRPr lang="es-MX" sz="1200" dirty="0">
            <a:solidFill>
              <a:srgbClr val="2E2E2E"/>
            </a:solidFill>
            <a:latin typeface="Century Gothic" panose="020B0502020202020204" pitchFamily="34" charset="0"/>
          </a:endParaRPr>
        </a:p>
      </dgm:t>
    </dgm:pt>
    <dgm:pt modelId="{50F3641F-2519-49C9-8FEE-59CDCC180CC9}" type="parTrans" cxnId="{51E37936-D7E6-49D0-A60E-0C5319F05003}">
      <dgm:prSet/>
      <dgm:spPr/>
      <dgm:t>
        <a:bodyPr/>
        <a:lstStyle/>
        <a:p>
          <a:endParaRPr lang="es-MX"/>
        </a:p>
      </dgm:t>
    </dgm:pt>
    <dgm:pt modelId="{38E84416-284E-4F84-9AB9-4B1097C10000}" type="sibTrans" cxnId="{51E37936-D7E6-49D0-A60E-0C5319F05003}">
      <dgm:prSet/>
      <dgm:spPr/>
      <dgm:t>
        <a:bodyPr/>
        <a:lstStyle/>
        <a:p>
          <a:endParaRPr lang="es-MX"/>
        </a:p>
      </dgm:t>
    </dgm:pt>
    <dgm:pt modelId="{BE5B0725-ABF4-4252-9CDE-BA1E4C30F307}">
      <dgm:prSet phldrT="[Texto]" custT="1"/>
      <dgm:spPr/>
      <dgm:t>
        <a:bodyPr/>
        <a:lstStyle/>
        <a:p>
          <a:r>
            <a:rPr lang="es-MX" sz="1400" dirty="0" smtClean="0">
              <a:latin typeface="Century Gothic" panose="020B0502020202020204" pitchFamily="34" charset="0"/>
            </a:rPr>
            <a:t>Aprobación de los </a:t>
          </a:r>
          <a:r>
            <a:rPr lang="es-MX" sz="1300" dirty="0" smtClean="0">
              <a:latin typeface="Century Gothic" panose="020B0502020202020204" pitchFamily="34" charset="0"/>
            </a:rPr>
            <a:t>Lineamientos</a:t>
          </a:r>
          <a:r>
            <a:rPr lang="es-MX" sz="1400" dirty="0" smtClean="0">
              <a:latin typeface="Century Gothic" panose="020B0502020202020204" pitchFamily="34" charset="0"/>
            </a:rPr>
            <a:t> y </a:t>
          </a:r>
          <a:r>
            <a:rPr lang="es-MX" sz="1300" dirty="0" smtClean="0">
              <a:latin typeface="Century Gothic" panose="020B0502020202020204" pitchFamily="34" charset="0"/>
            </a:rPr>
            <a:t>Metodología</a:t>
          </a:r>
          <a:r>
            <a:rPr lang="es-MX" sz="1400" dirty="0" smtClean="0">
              <a:latin typeface="Century Gothic" panose="020B0502020202020204" pitchFamily="34" charset="0"/>
            </a:rPr>
            <a:t> de Evaluación 2016</a:t>
          </a:r>
        </a:p>
        <a:p>
          <a:r>
            <a:rPr lang="es-MX" sz="1200" dirty="0" smtClean="0">
              <a:solidFill>
                <a:srgbClr val="2E2E2E"/>
              </a:solidFill>
              <a:latin typeface="Century Gothic" panose="020B0502020202020204" pitchFamily="34" charset="0"/>
            </a:rPr>
            <a:t>(noviembre de 2016)</a:t>
          </a:r>
          <a:endParaRPr lang="es-MX" sz="1200" dirty="0">
            <a:solidFill>
              <a:srgbClr val="2E2E2E"/>
            </a:solidFill>
            <a:latin typeface="Century Gothic" panose="020B0502020202020204" pitchFamily="34" charset="0"/>
          </a:endParaRPr>
        </a:p>
      </dgm:t>
    </dgm:pt>
    <dgm:pt modelId="{4DE16E27-5C42-452A-832F-B63F631802BA}" type="parTrans" cxnId="{49B877E8-3786-4A63-AFD4-6293CC21028C}">
      <dgm:prSet/>
      <dgm:spPr/>
      <dgm:t>
        <a:bodyPr/>
        <a:lstStyle/>
        <a:p>
          <a:endParaRPr lang="es-MX"/>
        </a:p>
      </dgm:t>
    </dgm:pt>
    <dgm:pt modelId="{BE93C9A9-5B5B-4F5A-BB7A-60AB112ADEB2}" type="sibTrans" cxnId="{49B877E8-3786-4A63-AFD4-6293CC21028C}">
      <dgm:prSet/>
      <dgm:spPr/>
      <dgm:t>
        <a:bodyPr/>
        <a:lstStyle/>
        <a:p>
          <a:endParaRPr lang="es-MX"/>
        </a:p>
      </dgm:t>
    </dgm:pt>
    <dgm:pt modelId="{911B7DFD-0478-42C3-874F-783589D9C815}" type="pres">
      <dgm:prSet presAssocID="{F459AB88-C3CF-4FFB-B509-E01DD8559057}" presName="Name0" presStyleCnt="0">
        <dgm:presLayoutVars>
          <dgm:dir/>
          <dgm:resizeHandles val="exact"/>
        </dgm:presLayoutVars>
      </dgm:prSet>
      <dgm:spPr/>
    </dgm:pt>
    <dgm:pt modelId="{F0929F6C-92C8-4D8B-A90F-A5F5C0131F82}" type="pres">
      <dgm:prSet presAssocID="{5AC026D7-2826-439F-926F-6B83CD62B5D9}" presName="node" presStyleLbl="node1" presStyleIdx="0" presStyleCnt="7">
        <dgm:presLayoutVars>
          <dgm:bulletEnabled val="1"/>
        </dgm:presLayoutVars>
      </dgm:prSet>
      <dgm:spPr/>
      <dgm:t>
        <a:bodyPr/>
        <a:lstStyle/>
        <a:p>
          <a:endParaRPr lang="es-MX"/>
        </a:p>
      </dgm:t>
    </dgm:pt>
    <dgm:pt modelId="{DC2F9EA1-BBFA-493D-951D-C8739AFF0A1E}" type="pres">
      <dgm:prSet presAssocID="{35A9439D-02E1-4472-BA92-8E1C466F48AF}" presName="sibTrans" presStyleLbl="sibTrans2D1" presStyleIdx="0" presStyleCnt="6"/>
      <dgm:spPr/>
      <dgm:t>
        <a:bodyPr/>
        <a:lstStyle/>
        <a:p>
          <a:endParaRPr lang="es-MX"/>
        </a:p>
      </dgm:t>
    </dgm:pt>
    <dgm:pt modelId="{E161F90E-9861-4212-857A-96AA1D9FA2C2}" type="pres">
      <dgm:prSet presAssocID="{35A9439D-02E1-4472-BA92-8E1C466F48AF}" presName="connectorText" presStyleLbl="sibTrans2D1" presStyleIdx="0" presStyleCnt="6"/>
      <dgm:spPr/>
      <dgm:t>
        <a:bodyPr/>
        <a:lstStyle/>
        <a:p>
          <a:endParaRPr lang="es-MX"/>
        </a:p>
      </dgm:t>
    </dgm:pt>
    <dgm:pt modelId="{C8717DC8-DD93-4026-A130-353ABC4DE58E}" type="pres">
      <dgm:prSet presAssocID="{557B4967-C2DF-4EF0-AA71-9DE0B589E7C1}" presName="node" presStyleLbl="node1" presStyleIdx="1" presStyleCnt="7">
        <dgm:presLayoutVars>
          <dgm:bulletEnabled val="1"/>
        </dgm:presLayoutVars>
      </dgm:prSet>
      <dgm:spPr/>
      <dgm:t>
        <a:bodyPr/>
        <a:lstStyle/>
        <a:p>
          <a:endParaRPr lang="es-MX"/>
        </a:p>
      </dgm:t>
    </dgm:pt>
    <dgm:pt modelId="{A28400A4-160F-49EF-B967-01812EB73B11}" type="pres">
      <dgm:prSet presAssocID="{56E4A4E1-6997-4200-B58A-AB1ED2C0D809}" presName="sibTrans" presStyleLbl="sibTrans2D1" presStyleIdx="1" presStyleCnt="6"/>
      <dgm:spPr/>
      <dgm:t>
        <a:bodyPr/>
        <a:lstStyle/>
        <a:p>
          <a:endParaRPr lang="es-MX"/>
        </a:p>
      </dgm:t>
    </dgm:pt>
    <dgm:pt modelId="{972A5A06-091E-464E-A2A6-8A852F3C7664}" type="pres">
      <dgm:prSet presAssocID="{56E4A4E1-6997-4200-B58A-AB1ED2C0D809}" presName="connectorText" presStyleLbl="sibTrans2D1" presStyleIdx="1" presStyleCnt="6"/>
      <dgm:spPr/>
      <dgm:t>
        <a:bodyPr/>
        <a:lstStyle/>
        <a:p>
          <a:endParaRPr lang="es-MX"/>
        </a:p>
      </dgm:t>
    </dgm:pt>
    <dgm:pt modelId="{978E2FFC-EFD3-4371-B1E5-62E1FFC465C3}" type="pres">
      <dgm:prSet presAssocID="{868119C6-AC33-4ACD-889A-1EECBE7FF943}" presName="node" presStyleLbl="node1" presStyleIdx="2" presStyleCnt="7">
        <dgm:presLayoutVars>
          <dgm:bulletEnabled val="1"/>
        </dgm:presLayoutVars>
      </dgm:prSet>
      <dgm:spPr/>
      <dgm:t>
        <a:bodyPr/>
        <a:lstStyle/>
        <a:p>
          <a:endParaRPr lang="es-MX"/>
        </a:p>
      </dgm:t>
    </dgm:pt>
    <dgm:pt modelId="{F97E32A0-C52E-41C5-9191-54D9D7E54FF2}" type="pres">
      <dgm:prSet presAssocID="{9D6DBEC1-1F85-4961-BB0F-6C17637FA789}" presName="sibTrans" presStyleLbl="sibTrans2D1" presStyleIdx="2" presStyleCnt="6"/>
      <dgm:spPr/>
      <dgm:t>
        <a:bodyPr/>
        <a:lstStyle/>
        <a:p>
          <a:endParaRPr lang="es-MX"/>
        </a:p>
      </dgm:t>
    </dgm:pt>
    <dgm:pt modelId="{3696AEC2-811F-458E-8504-776D94126B00}" type="pres">
      <dgm:prSet presAssocID="{9D6DBEC1-1F85-4961-BB0F-6C17637FA789}" presName="connectorText" presStyleLbl="sibTrans2D1" presStyleIdx="2" presStyleCnt="6"/>
      <dgm:spPr/>
      <dgm:t>
        <a:bodyPr/>
        <a:lstStyle/>
        <a:p>
          <a:endParaRPr lang="es-MX"/>
        </a:p>
      </dgm:t>
    </dgm:pt>
    <dgm:pt modelId="{44B63495-A83C-4B12-B06C-FDAD65A225FA}" type="pres">
      <dgm:prSet presAssocID="{6C8F74F4-8DE7-46EB-9D5D-97180BCF2198}" presName="node" presStyleLbl="node1" presStyleIdx="3" presStyleCnt="7">
        <dgm:presLayoutVars>
          <dgm:bulletEnabled val="1"/>
        </dgm:presLayoutVars>
      </dgm:prSet>
      <dgm:spPr/>
      <dgm:t>
        <a:bodyPr/>
        <a:lstStyle/>
        <a:p>
          <a:endParaRPr lang="es-MX"/>
        </a:p>
      </dgm:t>
    </dgm:pt>
    <dgm:pt modelId="{8BFA8C91-9F2A-4B8B-8E10-6CD5BA62E8BB}" type="pres">
      <dgm:prSet presAssocID="{D97FD73F-F7C2-4BE4-B901-A68999AAC420}" presName="sibTrans" presStyleLbl="sibTrans2D1" presStyleIdx="3" presStyleCnt="6"/>
      <dgm:spPr/>
      <dgm:t>
        <a:bodyPr/>
        <a:lstStyle/>
        <a:p>
          <a:endParaRPr lang="es-MX"/>
        </a:p>
      </dgm:t>
    </dgm:pt>
    <dgm:pt modelId="{B0681C52-89FD-47E6-8BE1-A929040ADB17}" type="pres">
      <dgm:prSet presAssocID="{D97FD73F-F7C2-4BE4-B901-A68999AAC420}" presName="connectorText" presStyleLbl="sibTrans2D1" presStyleIdx="3" presStyleCnt="6"/>
      <dgm:spPr/>
      <dgm:t>
        <a:bodyPr/>
        <a:lstStyle/>
        <a:p>
          <a:endParaRPr lang="es-MX"/>
        </a:p>
      </dgm:t>
    </dgm:pt>
    <dgm:pt modelId="{8FF9B83D-2BEB-4EDC-B1A8-2B85854060BE}" type="pres">
      <dgm:prSet presAssocID="{F05D2BC8-2AEF-47F7-81BA-D4B8C02D573E}" presName="node" presStyleLbl="node1" presStyleIdx="4" presStyleCnt="7">
        <dgm:presLayoutVars>
          <dgm:bulletEnabled val="1"/>
        </dgm:presLayoutVars>
      </dgm:prSet>
      <dgm:spPr/>
      <dgm:t>
        <a:bodyPr/>
        <a:lstStyle/>
        <a:p>
          <a:endParaRPr lang="es-MX"/>
        </a:p>
      </dgm:t>
    </dgm:pt>
    <dgm:pt modelId="{C9458567-7905-4E32-B1DC-85E6EEAE3702}" type="pres">
      <dgm:prSet presAssocID="{8E524D18-545C-4D74-A51C-A1F9F9EB642B}" presName="sibTrans" presStyleLbl="sibTrans2D1" presStyleIdx="4" presStyleCnt="6"/>
      <dgm:spPr/>
      <dgm:t>
        <a:bodyPr/>
        <a:lstStyle/>
        <a:p>
          <a:endParaRPr lang="es-MX"/>
        </a:p>
      </dgm:t>
    </dgm:pt>
    <dgm:pt modelId="{E29E279F-6957-4067-94AB-0ABB5440EEFF}" type="pres">
      <dgm:prSet presAssocID="{8E524D18-545C-4D74-A51C-A1F9F9EB642B}" presName="connectorText" presStyleLbl="sibTrans2D1" presStyleIdx="4" presStyleCnt="6"/>
      <dgm:spPr/>
      <dgm:t>
        <a:bodyPr/>
        <a:lstStyle/>
        <a:p>
          <a:endParaRPr lang="es-MX"/>
        </a:p>
      </dgm:t>
    </dgm:pt>
    <dgm:pt modelId="{06E51F5A-588C-45FC-AE14-7E953DAA55D3}" type="pres">
      <dgm:prSet presAssocID="{8C787FCE-D56C-4177-A12C-A7C190451F55}" presName="node" presStyleLbl="node1" presStyleIdx="5" presStyleCnt="7">
        <dgm:presLayoutVars>
          <dgm:bulletEnabled val="1"/>
        </dgm:presLayoutVars>
      </dgm:prSet>
      <dgm:spPr/>
      <dgm:t>
        <a:bodyPr/>
        <a:lstStyle/>
        <a:p>
          <a:endParaRPr lang="es-MX"/>
        </a:p>
      </dgm:t>
    </dgm:pt>
    <dgm:pt modelId="{C089B32F-144D-4A7A-B1A3-1D121C7B7997}" type="pres">
      <dgm:prSet presAssocID="{38E84416-284E-4F84-9AB9-4B1097C10000}" presName="sibTrans" presStyleLbl="sibTrans2D1" presStyleIdx="5" presStyleCnt="6"/>
      <dgm:spPr/>
      <dgm:t>
        <a:bodyPr/>
        <a:lstStyle/>
        <a:p>
          <a:endParaRPr lang="es-MX"/>
        </a:p>
      </dgm:t>
    </dgm:pt>
    <dgm:pt modelId="{90072A6D-DEF7-42AC-B8A8-E312F30036FA}" type="pres">
      <dgm:prSet presAssocID="{38E84416-284E-4F84-9AB9-4B1097C10000}" presName="connectorText" presStyleLbl="sibTrans2D1" presStyleIdx="5" presStyleCnt="6"/>
      <dgm:spPr/>
      <dgm:t>
        <a:bodyPr/>
        <a:lstStyle/>
        <a:p>
          <a:endParaRPr lang="es-MX"/>
        </a:p>
      </dgm:t>
    </dgm:pt>
    <dgm:pt modelId="{298CBE2E-785E-4D51-84EA-1ED87DA7485C}" type="pres">
      <dgm:prSet presAssocID="{BE5B0725-ABF4-4252-9CDE-BA1E4C30F307}" presName="node" presStyleLbl="node1" presStyleIdx="6" presStyleCnt="7">
        <dgm:presLayoutVars>
          <dgm:bulletEnabled val="1"/>
        </dgm:presLayoutVars>
      </dgm:prSet>
      <dgm:spPr/>
      <dgm:t>
        <a:bodyPr/>
        <a:lstStyle/>
        <a:p>
          <a:endParaRPr lang="es-MX"/>
        </a:p>
      </dgm:t>
    </dgm:pt>
  </dgm:ptLst>
  <dgm:cxnLst>
    <dgm:cxn modelId="{9E29C423-C1E1-4330-BA97-894C84BD8E68}" type="presOf" srcId="{56E4A4E1-6997-4200-B58A-AB1ED2C0D809}" destId="{A28400A4-160F-49EF-B967-01812EB73B11}" srcOrd="0" destOrd="0" presId="urn:microsoft.com/office/officeart/2005/8/layout/process1"/>
    <dgm:cxn modelId="{80A5F97D-6DAA-4C15-A52F-D42E9475AB91}" type="presOf" srcId="{F05D2BC8-2AEF-47F7-81BA-D4B8C02D573E}" destId="{8FF9B83D-2BEB-4EDC-B1A8-2B85854060BE}" srcOrd="0" destOrd="0" presId="urn:microsoft.com/office/officeart/2005/8/layout/process1"/>
    <dgm:cxn modelId="{FC47ACDA-D554-458C-9357-A1D5D7778E35}" type="presOf" srcId="{9D6DBEC1-1F85-4961-BB0F-6C17637FA789}" destId="{F97E32A0-C52E-41C5-9191-54D9D7E54FF2}" srcOrd="0" destOrd="0" presId="urn:microsoft.com/office/officeart/2005/8/layout/process1"/>
    <dgm:cxn modelId="{41B00CEE-D0DC-40A1-BA33-D3C10F6C226E}" type="presOf" srcId="{F459AB88-C3CF-4FFB-B509-E01DD8559057}" destId="{911B7DFD-0478-42C3-874F-783589D9C815}" srcOrd="0" destOrd="0" presId="urn:microsoft.com/office/officeart/2005/8/layout/process1"/>
    <dgm:cxn modelId="{289F6B46-3733-449D-9150-753AB3036373}" srcId="{F459AB88-C3CF-4FFB-B509-E01DD8559057}" destId="{5AC026D7-2826-439F-926F-6B83CD62B5D9}" srcOrd="0" destOrd="0" parTransId="{6A73B369-61C4-4350-85DA-F570726D2724}" sibTransId="{35A9439D-02E1-4472-BA92-8E1C466F48AF}"/>
    <dgm:cxn modelId="{CB993B11-F0CB-4233-8B57-0729C56871EA}" type="presOf" srcId="{8E524D18-545C-4D74-A51C-A1F9F9EB642B}" destId="{E29E279F-6957-4067-94AB-0ABB5440EEFF}" srcOrd="1" destOrd="0" presId="urn:microsoft.com/office/officeart/2005/8/layout/process1"/>
    <dgm:cxn modelId="{A7CE4FEC-E56D-42DF-A16D-2748CE47265E}" type="presOf" srcId="{5AC026D7-2826-439F-926F-6B83CD62B5D9}" destId="{F0929F6C-92C8-4D8B-A90F-A5F5C0131F82}" srcOrd="0" destOrd="0" presId="urn:microsoft.com/office/officeart/2005/8/layout/process1"/>
    <dgm:cxn modelId="{0388A1BB-2608-4557-8D41-AA34C31E1CC4}" type="presOf" srcId="{868119C6-AC33-4ACD-889A-1EECBE7FF943}" destId="{978E2FFC-EFD3-4371-B1E5-62E1FFC465C3}" srcOrd="0" destOrd="0" presId="urn:microsoft.com/office/officeart/2005/8/layout/process1"/>
    <dgm:cxn modelId="{02D15829-2DCD-4F43-B7C4-EA8D90B9426A}" type="presOf" srcId="{D97FD73F-F7C2-4BE4-B901-A68999AAC420}" destId="{8BFA8C91-9F2A-4B8B-8E10-6CD5BA62E8BB}" srcOrd="0" destOrd="0" presId="urn:microsoft.com/office/officeart/2005/8/layout/process1"/>
    <dgm:cxn modelId="{71B9A48A-40D7-4654-9814-C35515DA2F05}" type="presOf" srcId="{56E4A4E1-6997-4200-B58A-AB1ED2C0D809}" destId="{972A5A06-091E-464E-A2A6-8A852F3C7664}" srcOrd="1" destOrd="0" presId="urn:microsoft.com/office/officeart/2005/8/layout/process1"/>
    <dgm:cxn modelId="{FA9D75C1-5913-451F-9DD5-AB85EF801FF0}" type="presOf" srcId="{35A9439D-02E1-4472-BA92-8E1C466F48AF}" destId="{E161F90E-9861-4212-857A-96AA1D9FA2C2}" srcOrd="1" destOrd="0" presId="urn:microsoft.com/office/officeart/2005/8/layout/process1"/>
    <dgm:cxn modelId="{4B080348-3A0E-4D0B-A46A-39B29E113F9D}" type="presOf" srcId="{557B4967-C2DF-4EF0-AA71-9DE0B589E7C1}" destId="{C8717DC8-DD93-4026-A130-353ABC4DE58E}" srcOrd="0" destOrd="0" presId="urn:microsoft.com/office/officeart/2005/8/layout/process1"/>
    <dgm:cxn modelId="{1AE15C49-4579-403F-AF3C-769DFE4FDE3D}" type="presOf" srcId="{9D6DBEC1-1F85-4961-BB0F-6C17637FA789}" destId="{3696AEC2-811F-458E-8504-776D94126B00}" srcOrd="1" destOrd="0" presId="urn:microsoft.com/office/officeart/2005/8/layout/process1"/>
    <dgm:cxn modelId="{908F4F8D-B33B-4BC2-8E16-6E82161C9C6A}" srcId="{F459AB88-C3CF-4FFB-B509-E01DD8559057}" destId="{F05D2BC8-2AEF-47F7-81BA-D4B8C02D573E}" srcOrd="4" destOrd="0" parTransId="{C09C4720-0850-4C74-B9E2-3CBA733B943B}" sibTransId="{8E524D18-545C-4D74-A51C-A1F9F9EB642B}"/>
    <dgm:cxn modelId="{1C8B2ED0-9665-428C-A3A5-F79F722E2EA4}" srcId="{F459AB88-C3CF-4FFB-B509-E01DD8559057}" destId="{6C8F74F4-8DE7-46EB-9D5D-97180BCF2198}" srcOrd="3" destOrd="0" parTransId="{D8FFB374-085A-4C68-A466-3F6D503DC7AE}" sibTransId="{D97FD73F-F7C2-4BE4-B901-A68999AAC420}"/>
    <dgm:cxn modelId="{1746633D-D6D1-4224-B35E-8FDC818F821F}" srcId="{F459AB88-C3CF-4FFB-B509-E01DD8559057}" destId="{868119C6-AC33-4ACD-889A-1EECBE7FF943}" srcOrd="2" destOrd="0" parTransId="{7FA1B084-9748-4967-8985-DD842CD19B22}" sibTransId="{9D6DBEC1-1F85-4961-BB0F-6C17637FA789}"/>
    <dgm:cxn modelId="{8EE63726-A5BA-4213-AE5D-FE0D977780E8}" type="presOf" srcId="{38E84416-284E-4F84-9AB9-4B1097C10000}" destId="{90072A6D-DEF7-42AC-B8A8-E312F30036FA}" srcOrd="1" destOrd="0" presId="urn:microsoft.com/office/officeart/2005/8/layout/process1"/>
    <dgm:cxn modelId="{C289A06D-8310-4AFB-A83E-B26C7AEEADA4}" type="presOf" srcId="{8E524D18-545C-4D74-A51C-A1F9F9EB642B}" destId="{C9458567-7905-4E32-B1DC-85E6EEAE3702}" srcOrd="0" destOrd="0" presId="urn:microsoft.com/office/officeart/2005/8/layout/process1"/>
    <dgm:cxn modelId="{49B877E8-3786-4A63-AFD4-6293CC21028C}" srcId="{F459AB88-C3CF-4FFB-B509-E01DD8559057}" destId="{BE5B0725-ABF4-4252-9CDE-BA1E4C30F307}" srcOrd="6" destOrd="0" parTransId="{4DE16E27-5C42-452A-832F-B63F631802BA}" sibTransId="{BE93C9A9-5B5B-4F5A-BB7A-60AB112ADEB2}"/>
    <dgm:cxn modelId="{DE0428D7-810B-49B2-A3BD-432C9D616719}" srcId="{F459AB88-C3CF-4FFB-B509-E01DD8559057}" destId="{557B4967-C2DF-4EF0-AA71-9DE0B589E7C1}" srcOrd="1" destOrd="0" parTransId="{71E9C30C-DAA3-4953-963B-1C3C6EFED1E0}" sibTransId="{56E4A4E1-6997-4200-B58A-AB1ED2C0D809}"/>
    <dgm:cxn modelId="{51E37936-D7E6-49D0-A60E-0C5319F05003}" srcId="{F459AB88-C3CF-4FFB-B509-E01DD8559057}" destId="{8C787FCE-D56C-4177-A12C-A7C190451F55}" srcOrd="5" destOrd="0" parTransId="{50F3641F-2519-49C9-8FEE-59CDCC180CC9}" sibTransId="{38E84416-284E-4F84-9AB9-4B1097C10000}"/>
    <dgm:cxn modelId="{8017253E-868E-4458-83DD-F1B7AC09BEF8}" type="presOf" srcId="{6C8F74F4-8DE7-46EB-9D5D-97180BCF2198}" destId="{44B63495-A83C-4B12-B06C-FDAD65A225FA}" srcOrd="0" destOrd="0" presId="urn:microsoft.com/office/officeart/2005/8/layout/process1"/>
    <dgm:cxn modelId="{A6EA82B8-F7F0-4117-8A1D-AA8AE2C66F3E}" type="presOf" srcId="{38E84416-284E-4F84-9AB9-4B1097C10000}" destId="{C089B32F-144D-4A7A-B1A3-1D121C7B7997}" srcOrd="0" destOrd="0" presId="urn:microsoft.com/office/officeart/2005/8/layout/process1"/>
    <dgm:cxn modelId="{5AA63323-3BF7-4397-8DDB-ED0F727A3AED}" type="presOf" srcId="{35A9439D-02E1-4472-BA92-8E1C466F48AF}" destId="{DC2F9EA1-BBFA-493D-951D-C8739AFF0A1E}" srcOrd="0" destOrd="0" presId="urn:microsoft.com/office/officeart/2005/8/layout/process1"/>
    <dgm:cxn modelId="{D95E1660-CED8-4591-820C-93310E1F6206}" type="presOf" srcId="{8C787FCE-D56C-4177-A12C-A7C190451F55}" destId="{06E51F5A-588C-45FC-AE14-7E953DAA55D3}" srcOrd="0" destOrd="0" presId="urn:microsoft.com/office/officeart/2005/8/layout/process1"/>
    <dgm:cxn modelId="{B35C3841-AD92-41D7-9E0B-C7C1401E351D}" type="presOf" srcId="{D97FD73F-F7C2-4BE4-B901-A68999AAC420}" destId="{B0681C52-89FD-47E6-8BE1-A929040ADB17}" srcOrd="1" destOrd="0" presId="urn:microsoft.com/office/officeart/2005/8/layout/process1"/>
    <dgm:cxn modelId="{39952033-FD69-48E1-8490-CA3737D77B6E}" type="presOf" srcId="{BE5B0725-ABF4-4252-9CDE-BA1E4C30F307}" destId="{298CBE2E-785E-4D51-84EA-1ED87DA7485C}" srcOrd="0" destOrd="0" presId="urn:microsoft.com/office/officeart/2005/8/layout/process1"/>
    <dgm:cxn modelId="{1D6705E0-1605-4F30-992F-CF66618C19DF}" type="presParOf" srcId="{911B7DFD-0478-42C3-874F-783589D9C815}" destId="{F0929F6C-92C8-4D8B-A90F-A5F5C0131F82}" srcOrd="0" destOrd="0" presId="urn:microsoft.com/office/officeart/2005/8/layout/process1"/>
    <dgm:cxn modelId="{EEBC3920-B956-472E-932A-74F1D2C1BC51}" type="presParOf" srcId="{911B7DFD-0478-42C3-874F-783589D9C815}" destId="{DC2F9EA1-BBFA-493D-951D-C8739AFF0A1E}" srcOrd="1" destOrd="0" presId="urn:microsoft.com/office/officeart/2005/8/layout/process1"/>
    <dgm:cxn modelId="{42477DE0-2231-4CC0-9532-18B2692555F0}" type="presParOf" srcId="{DC2F9EA1-BBFA-493D-951D-C8739AFF0A1E}" destId="{E161F90E-9861-4212-857A-96AA1D9FA2C2}" srcOrd="0" destOrd="0" presId="urn:microsoft.com/office/officeart/2005/8/layout/process1"/>
    <dgm:cxn modelId="{3920FA06-34C4-4FC5-8CBB-52C9456CEE7D}" type="presParOf" srcId="{911B7DFD-0478-42C3-874F-783589D9C815}" destId="{C8717DC8-DD93-4026-A130-353ABC4DE58E}" srcOrd="2" destOrd="0" presId="urn:microsoft.com/office/officeart/2005/8/layout/process1"/>
    <dgm:cxn modelId="{D62C0ADC-7C9B-44DA-8537-5A501BB02E8B}" type="presParOf" srcId="{911B7DFD-0478-42C3-874F-783589D9C815}" destId="{A28400A4-160F-49EF-B967-01812EB73B11}" srcOrd="3" destOrd="0" presId="urn:microsoft.com/office/officeart/2005/8/layout/process1"/>
    <dgm:cxn modelId="{BCCA1F9D-294D-4BE8-97D1-77660477F259}" type="presParOf" srcId="{A28400A4-160F-49EF-B967-01812EB73B11}" destId="{972A5A06-091E-464E-A2A6-8A852F3C7664}" srcOrd="0" destOrd="0" presId="urn:microsoft.com/office/officeart/2005/8/layout/process1"/>
    <dgm:cxn modelId="{04BA27C6-FC0D-41D3-9E4A-34F78913ED34}" type="presParOf" srcId="{911B7DFD-0478-42C3-874F-783589D9C815}" destId="{978E2FFC-EFD3-4371-B1E5-62E1FFC465C3}" srcOrd="4" destOrd="0" presId="urn:microsoft.com/office/officeart/2005/8/layout/process1"/>
    <dgm:cxn modelId="{5656DEE0-CF60-4D5A-BFD2-9F08D5A7E95E}" type="presParOf" srcId="{911B7DFD-0478-42C3-874F-783589D9C815}" destId="{F97E32A0-C52E-41C5-9191-54D9D7E54FF2}" srcOrd="5" destOrd="0" presId="urn:microsoft.com/office/officeart/2005/8/layout/process1"/>
    <dgm:cxn modelId="{AD3CCA7E-A294-47B8-B135-D2E3CFCFDB39}" type="presParOf" srcId="{F97E32A0-C52E-41C5-9191-54D9D7E54FF2}" destId="{3696AEC2-811F-458E-8504-776D94126B00}" srcOrd="0" destOrd="0" presId="urn:microsoft.com/office/officeart/2005/8/layout/process1"/>
    <dgm:cxn modelId="{A6496A92-2AC8-4FD8-A3B8-04E5E4446284}" type="presParOf" srcId="{911B7DFD-0478-42C3-874F-783589D9C815}" destId="{44B63495-A83C-4B12-B06C-FDAD65A225FA}" srcOrd="6" destOrd="0" presId="urn:microsoft.com/office/officeart/2005/8/layout/process1"/>
    <dgm:cxn modelId="{1C06E589-5DEA-4F7B-99E9-492BFE070AA0}" type="presParOf" srcId="{911B7DFD-0478-42C3-874F-783589D9C815}" destId="{8BFA8C91-9F2A-4B8B-8E10-6CD5BA62E8BB}" srcOrd="7" destOrd="0" presId="urn:microsoft.com/office/officeart/2005/8/layout/process1"/>
    <dgm:cxn modelId="{2BDE71EE-E521-4C19-9822-935696D0B89E}" type="presParOf" srcId="{8BFA8C91-9F2A-4B8B-8E10-6CD5BA62E8BB}" destId="{B0681C52-89FD-47E6-8BE1-A929040ADB17}" srcOrd="0" destOrd="0" presId="urn:microsoft.com/office/officeart/2005/8/layout/process1"/>
    <dgm:cxn modelId="{D3B49C5E-F15C-41BF-BF24-5A960F9958AC}" type="presParOf" srcId="{911B7DFD-0478-42C3-874F-783589D9C815}" destId="{8FF9B83D-2BEB-4EDC-B1A8-2B85854060BE}" srcOrd="8" destOrd="0" presId="urn:microsoft.com/office/officeart/2005/8/layout/process1"/>
    <dgm:cxn modelId="{E7DE3113-69DD-48D7-AB61-0DD4EC7B385D}" type="presParOf" srcId="{911B7DFD-0478-42C3-874F-783589D9C815}" destId="{C9458567-7905-4E32-B1DC-85E6EEAE3702}" srcOrd="9" destOrd="0" presId="urn:microsoft.com/office/officeart/2005/8/layout/process1"/>
    <dgm:cxn modelId="{6E8EDB2A-9255-41FA-9EF8-B4CFE7261316}" type="presParOf" srcId="{C9458567-7905-4E32-B1DC-85E6EEAE3702}" destId="{E29E279F-6957-4067-94AB-0ABB5440EEFF}" srcOrd="0" destOrd="0" presId="urn:microsoft.com/office/officeart/2005/8/layout/process1"/>
    <dgm:cxn modelId="{51F3016A-3D41-47F3-8BD4-FEDFD4C1E26D}" type="presParOf" srcId="{911B7DFD-0478-42C3-874F-783589D9C815}" destId="{06E51F5A-588C-45FC-AE14-7E953DAA55D3}" srcOrd="10" destOrd="0" presId="urn:microsoft.com/office/officeart/2005/8/layout/process1"/>
    <dgm:cxn modelId="{A1244B48-B131-48DC-A5CE-FA19B31B00FB}" type="presParOf" srcId="{911B7DFD-0478-42C3-874F-783589D9C815}" destId="{C089B32F-144D-4A7A-B1A3-1D121C7B7997}" srcOrd="11" destOrd="0" presId="urn:microsoft.com/office/officeart/2005/8/layout/process1"/>
    <dgm:cxn modelId="{5447EA9B-7E28-49CC-B5D3-4778DCD8A759}" type="presParOf" srcId="{C089B32F-144D-4A7A-B1A3-1D121C7B7997}" destId="{90072A6D-DEF7-42AC-B8A8-E312F30036FA}" srcOrd="0" destOrd="0" presId="urn:microsoft.com/office/officeart/2005/8/layout/process1"/>
    <dgm:cxn modelId="{6DC154D3-6825-462A-906F-79E5A52672F4}" type="presParOf" srcId="{911B7DFD-0478-42C3-874F-783589D9C815}" destId="{298CBE2E-785E-4D51-84EA-1ED87DA7485C}"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9AB88-C3CF-4FFB-B509-E01DD8559057}" type="doc">
      <dgm:prSet loTypeId="urn:microsoft.com/office/officeart/2005/8/layout/process1" loCatId="process" qsTypeId="urn:microsoft.com/office/officeart/2005/8/quickstyle/simple4" qsCatId="simple" csTypeId="urn:microsoft.com/office/officeart/2005/8/colors/accent5_2" csCatId="accent5" phldr="1"/>
      <dgm:spPr/>
      <dgm:t>
        <a:bodyPr/>
        <a:lstStyle/>
        <a:p>
          <a:endParaRPr lang="es-ES"/>
        </a:p>
      </dgm:t>
    </dgm:pt>
    <dgm:pt modelId="{5AC026D7-2826-439F-926F-6B83CD62B5D9}">
      <dgm:prSet phldrT="[Texto]" custT="1"/>
      <dgm:spPr/>
      <dgm:t>
        <a:bodyPr/>
        <a:lstStyle/>
        <a:p>
          <a:r>
            <a:rPr lang="es-MX" sz="1500" dirty="0" smtClean="0">
              <a:latin typeface="Century Gothic" panose="020B0502020202020204" pitchFamily="34" charset="0"/>
            </a:rPr>
            <a:t>Incorporación de Sindicatos al Padrón de SO</a:t>
          </a:r>
        </a:p>
        <a:p>
          <a:r>
            <a:rPr lang="es-MX" sz="1200" dirty="0" smtClean="0">
              <a:solidFill>
                <a:srgbClr val="2E2E2E"/>
              </a:solidFill>
              <a:latin typeface="Century Gothic" panose="020B0502020202020204" pitchFamily="34" charset="0"/>
            </a:rPr>
            <a:t>(27 de marzo 2017)</a:t>
          </a:r>
          <a:endParaRPr lang="es-MX" sz="1200" dirty="0">
            <a:solidFill>
              <a:srgbClr val="2E2E2E"/>
            </a:solidFill>
            <a:latin typeface="Century Gothic" panose="020B0502020202020204" pitchFamily="34" charset="0"/>
          </a:endParaRPr>
        </a:p>
      </dgm:t>
    </dgm:pt>
    <dgm:pt modelId="{6A73B369-61C4-4350-85DA-F570726D2724}" type="parTrans" cxnId="{289F6B46-3733-449D-9150-753AB3036373}">
      <dgm:prSet/>
      <dgm:spPr/>
      <dgm:t>
        <a:bodyPr/>
        <a:lstStyle/>
        <a:p>
          <a:endParaRPr lang="es-MX"/>
        </a:p>
      </dgm:t>
    </dgm:pt>
    <dgm:pt modelId="{35A9439D-02E1-4472-BA92-8E1C466F48AF}" type="sibTrans" cxnId="{289F6B46-3733-449D-9150-753AB3036373}">
      <dgm:prSet/>
      <dgm:spPr/>
      <dgm:t>
        <a:bodyPr/>
        <a:lstStyle/>
        <a:p>
          <a:endParaRPr lang="es-MX"/>
        </a:p>
      </dgm:t>
    </dgm:pt>
    <dgm:pt modelId="{557B4967-C2DF-4EF0-AA71-9DE0B589E7C1}">
      <dgm:prSet phldrT="[Texto]" custT="1"/>
      <dgm:spPr/>
      <dgm:t>
        <a:bodyPr/>
        <a:lstStyle/>
        <a:p>
          <a:r>
            <a:rPr lang="es-MX" sz="1500" dirty="0" smtClean="0">
              <a:latin typeface="Century Gothic" panose="020B0502020202020204" pitchFamily="34" charset="0"/>
            </a:rPr>
            <a:t>Primera Evaluación Diagnóstica  Portales a 124 SO</a:t>
          </a:r>
        </a:p>
        <a:p>
          <a:r>
            <a:rPr lang="es-MX" sz="1200" dirty="0" smtClean="0">
              <a:solidFill>
                <a:srgbClr val="2E2E2E"/>
              </a:solidFill>
              <a:latin typeface="Century Gothic" panose="020B0502020202020204" pitchFamily="34" charset="0"/>
            </a:rPr>
            <a:t>(mayo-agosto de 2017)</a:t>
          </a:r>
          <a:endParaRPr lang="es-MX" sz="1200" dirty="0">
            <a:solidFill>
              <a:srgbClr val="2E2E2E"/>
            </a:solidFill>
            <a:latin typeface="Century Gothic" panose="020B0502020202020204" pitchFamily="34" charset="0"/>
          </a:endParaRPr>
        </a:p>
      </dgm:t>
    </dgm:pt>
    <dgm:pt modelId="{71E9C30C-DAA3-4953-963B-1C3C6EFED1E0}" type="parTrans" cxnId="{DE0428D7-810B-49B2-A3BD-432C9D616719}">
      <dgm:prSet/>
      <dgm:spPr/>
      <dgm:t>
        <a:bodyPr/>
        <a:lstStyle/>
        <a:p>
          <a:endParaRPr lang="es-MX"/>
        </a:p>
      </dgm:t>
    </dgm:pt>
    <dgm:pt modelId="{56E4A4E1-6997-4200-B58A-AB1ED2C0D809}" type="sibTrans" cxnId="{DE0428D7-810B-49B2-A3BD-432C9D616719}">
      <dgm:prSet/>
      <dgm:spPr/>
      <dgm:t>
        <a:bodyPr/>
        <a:lstStyle/>
        <a:p>
          <a:endParaRPr lang="es-MX"/>
        </a:p>
      </dgm:t>
    </dgm:pt>
    <dgm:pt modelId="{868119C6-AC33-4ACD-889A-1EECBE7FF943}">
      <dgm:prSet phldrT="[Texto]" custT="1"/>
      <dgm:spPr/>
      <dgm:t>
        <a:bodyPr/>
        <a:lstStyle/>
        <a:p>
          <a:r>
            <a:rPr lang="es-MX" sz="1500" dirty="0" smtClean="0">
              <a:latin typeface="Century Gothic" panose="020B0502020202020204" pitchFamily="34" charset="0"/>
            </a:rPr>
            <a:t>Foro: Retos de la Reconstrucción en México. Transparencia y Rendición de Cuentas</a:t>
          </a:r>
        </a:p>
        <a:p>
          <a:r>
            <a:rPr lang="es-MX" sz="1200" dirty="0" smtClean="0">
              <a:solidFill>
                <a:srgbClr val="2E2E2E"/>
              </a:solidFill>
              <a:latin typeface="Century Gothic" panose="020B0502020202020204" pitchFamily="34" charset="0"/>
            </a:rPr>
            <a:t>(25 de octubre  2017)</a:t>
          </a:r>
          <a:endParaRPr lang="es-MX" sz="1200" dirty="0">
            <a:solidFill>
              <a:srgbClr val="2E2E2E"/>
            </a:solidFill>
            <a:latin typeface="Century Gothic" panose="020B0502020202020204" pitchFamily="34" charset="0"/>
          </a:endParaRPr>
        </a:p>
      </dgm:t>
    </dgm:pt>
    <dgm:pt modelId="{7FA1B084-9748-4967-8985-DD842CD19B22}" type="parTrans" cxnId="{1746633D-D6D1-4224-B35E-8FDC818F821F}">
      <dgm:prSet/>
      <dgm:spPr/>
      <dgm:t>
        <a:bodyPr/>
        <a:lstStyle/>
        <a:p>
          <a:endParaRPr lang="es-MX"/>
        </a:p>
      </dgm:t>
    </dgm:pt>
    <dgm:pt modelId="{9D6DBEC1-1F85-4961-BB0F-6C17637FA789}" type="sibTrans" cxnId="{1746633D-D6D1-4224-B35E-8FDC818F821F}">
      <dgm:prSet/>
      <dgm:spPr/>
      <dgm:t>
        <a:bodyPr/>
        <a:lstStyle/>
        <a:p>
          <a:endParaRPr lang="es-MX"/>
        </a:p>
      </dgm:t>
    </dgm:pt>
    <dgm:pt modelId="{F05D2BC8-2AEF-47F7-81BA-D4B8C02D573E}">
      <dgm:prSet phldrT="[Texto]" custT="1"/>
      <dgm:spPr/>
      <dgm:t>
        <a:bodyPr/>
        <a:lstStyle/>
        <a:p>
          <a:r>
            <a:rPr lang="es-MX" sz="1500" dirty="0" smtClean="0">
              <a:latin typeface="Century Gothic" panose="020B0502020202020204" pitchFamily="34" charset="0"/>
            </a:rPr>
            <a:t>Primera Evaluación Vinculante 2018 Portales y PNT </a:t>
          </a:r>
          <a:r>
            <a:rPr lang="es-MX" sz="1500" dirty="0" err="1" smtClean="0">
              <a:latin typeface="Century Gothic" panose="020B0502020202020204" pitchFamily="34" charset="0"/>
            </a:rPr>
            <a:t>muestral</a:t>
          </a:r>
          <a:r>
            <a:rPr lang="es-MX" sz="1500" dirty="0" smtClean="0">
              <a:latin typeface="Century Gothic" panose="020B0502020202020204" pitchFamily="34" charset="0"/>
            </a:rPr>
            <a:t> </a:t>
          </a:r>
        </a:p>
        <a:p>
          <a:r>
            <a:rPr lang="es-MX" sz="1200" dirty="0" smtClean="0">
              <a:solidFill>
                <a:srgbClr val="2E2E2E"/>
              </a:solidFill>
              <a:latin typeface="Century Gothic" panose="020B0502020202020204" pitchFamily="34" charset="0"/>
            </a:rPr>
            <a:t>(enero-marzo de 2018)</a:t>
          </a:r>
          <a:endParaRPr lang="es-MX" sz="1200" dirty="0">
            <a:solidFill>
              <a:srgbClr val="2E2E2E"/>
            </a:solidFill>
            <a:latin typeface="Century Gothic" panose="020B0502020202020204" pitchFamily="34" charset="0"/>
          </a:endParaRPr>
        </a:p>
      </dgm:t>
    </dgm:pt>
    <dgm:pt modelId="{C09C4720-0850-4C74-B9E2-3CBA733B943B}" type="parTrans" cxnId="{908F4F8D-B33B-4BC2-8E16-6E82161C9C6A}">
      <dgm:prSet/>
      <dgm:spPr/>
      <dgm:t>
        <a:bodyPr/>
        <a:lstStyle/>
        <a:p>
          <a:endParaRPr lang="es-MX"/>
        </a:p>
      </dgm:t>
    </dgm:pt>
    <dgm:pt modelId="{8E524D18-545C-4D74-A51C-A1F9F9EB642B}" type="sibTrans" cxnId="{908F4F8D-B33B-4BC2-8E16-6E82161C9C6A}">
      <dgm:prSet/>
      <dgm:spPr/>
      <dgm:t>
        <a:bodyPr/>
        <a:lstStyle/>
        <a:p>
          <a:endParaRPr lang="es-MX"/>
        </a:p>
      </dgm:t>
    </dgm:pt>
    <dgm:pt modelId="{8C787FCE-D56C-4177-A12C-A7C190451F55}">
      <dgm:prSet phldrT="[Texto]" custT="1"/>
      <dgm:spPr/>
      <dgm:t>
        <a:bodyPr/>
        <a:lstStyle/>
        <a:p>
          <a:r>
            <a:rPr lang="es-MX" sz="1400" dirty="0" smtClean="0">
              <a:latin typeface="Century Gothic" panose="020B0502020202020204" pitchFamily="34" charset="0"/>
            </a:rPr>
            <a:t>Entrada en Vigor de la Constitución de la Ciudad de México</a:t>
          </a:r>
          <a:endParaRPr lang="es-MX" sz="1500" dirty="0" smtClean="0">
            <a:latin typeface="Century Gothic" panose="020B0502020202020204" pitchFamily="34" charset="0"/>
          </a:endParaRPr>
        </a:p>
        <a:p>
          <a:r>
            <a:rPr lang="es-MX" sz="1200" dirty="0" smtClean="0">
              <a:solidFill>
                <a:srgbClr val="2E2E2E"/>
              </a:solidFill>
              <a:latin typeface="Century Gothic" panose="020B0502020202020204" pitchFamily="34" charset="0"/>
            </a:rPr>
            <a:t>(17 de septiembre 2018)</a:t>
          </a:r>
          <a:endParaRPr lang="es-MX" sz="1200" dirty="0">
            <a:solidFill>
              <a:srgbClr val="2E2E2E"/>
            </a:solidFill>
            <a:latin typeface="Century Gothic" panose="020B0502020202020204" pitchFamily="34" charset="0"/>
          </a:endParaRPr>
        </a:p>
      </dgm:t>
    </dgm:pt>
    <dgm:pt modelId="{50F3641F-2519-49C9-8FEE-59CDCC180CC9}" type="parTrans" cxnId="{51E37936-D7E6-49D0-A60E-0C5319F05003}">
      <dgm:prSet/>
      <dgm:spPr/>
      <dgm:t>
        <a:bodyPr/>
        <a:lstStyle/>
        <a:p>
          <a:endParaRPr lang="es-MX"/>
        </a:p>
      </dgm:t>
    </dgm:pt>
    <dgm:pt modelId="{38E84416-284E-4F84-9AB9-4B1097C10000}" type="sibTrans" cxnId="{51E37936-D7E6-49D0-A60E-0C5319F05003}">
      <dgm:prSet/>
      <dgm:spPr/>
      <dgm:t>
        <a:bodyPr/>
        <a:lstStyle/>
        <a:p>
          <a:endParaRPr lang="es-MX"/>
        </a:p>
      </dgm:t>
    </dgm:pt>
    <dgm:pt modelId="{BE5B0725-ABF4-4252-9CDE-BA1E4C30F307}">
      <dgm:prSet phldrT="[Texto]" custT="1"/>
      <dgm:spPr/>
      <dgm:t>
        <a:bodyPr/>
        <a:lstStyle/>
        <a:p>
          <a:r>
            <a:rPr lang="es-MX" sz="1400" dirty="0" smtClean="0">
              <a:latin typeface="Century Gothic" panose="020B0502020202020204" pitchFamily="34" charset="0"/>
            </a:rPr>
            <a:t>Inicio de la nueva Administración de la Ciudad de México</a:t>
          </a:r>
        </a:p>
        <a:p>
          <a:r>
            <a:rPr lang="es-MX" sz="1200" dirty="0" smtClean="0">
              <a:solidFill>
                <a:srgbClr val="2E2E2E"/>
              </a:solidFill>
              <a:latin typeface="Century Gothic" panose="020B0502020202020204" pitchFamily="34" charset="0"/>
            </a:rPr>
            <a:t>(5 de diciembre 2018)</a:t>
          </a:r>
          <a:endParaRPr lang="es-MX" sz="1200" dirty="0">
            <a:solidFill>
              <a:srgbClr val="2E2E2E"/>
            </a:solidFill>
            <a:latin typeface="Century Gothic" panose="020B0502020202020204" pitchFamily="34" charset="0"/>
          </a:endParaRPr>
        </a:p>
      </dgm:t>
    </dgm:pt>
    <dgm:pt modelId="{4DE16E27-5C42-452A-832F-B63F631802BA}" type="parTrans" cxnId="{49B877E8-3786-4A63-AFD4-6293CC21028C}">
      <dgm:prSet/>
      <dgm:spPr/>
      <dgm:t>
        <a:bodyPr/>
        <a:lstStyle/>
        <a:p>
          <a:endParaRPr lang="es-MX"/>
        </a:p>
      </dgm:t>
    </dgm:pt>
    <dgm:pt modelId="{BE93C9A9-5B5B-4F5A-BB7A-60AB112ADEB2}" type="sibTrans" cxnId="{49B877E8-3786-4A63-AFD4-6293CC21028C}">
      <dgm:prSet/>
      <dgm:spPr/>
      <dgm:t>
        <a:bodyPr/>
        <a:lstStyle/>
        <a:p>
          <a:endParaRPr lang="es-MX"/>
        </a:p>
      </dgm:t>
    </dgm:pt>
    <dgm:pt modelId="{6C8F74F4-8DE7-46EB-9D5D-97180BCF2198}">
      <dgm:prSet phldrT="[Texto]" custT="1"/>
      <dgm:spPr/>
      <dgm:t>
        <a:bodyPr/>
        <a:lstStyle/>
        <a:p>
          <a:r>
            <a:rPr lang="es-MX" sz="1400" dirty="0" smtClean="0">
              <a:latin typeface="Century Gothic" panose="020B0502020202020204" pitchFamily="34" charset="0"/>
            </a:rPr>
            <a:t>Homologación de los Lineamientos del INFO a los ajustes de </a:t>
          </a:r>
          <a:r>
            <a:rPr lang="es-MX" sz="1500" dirty="0" smtClean="0">
              <a:latin typeface="Century Gothic" panose="020B0502020202020204" pitchFamily="34" charset="0"/>
            </a:rPr>
            <a:t>los </a:t>
          </a:r>
          <a:r>
            <a:rPr lang="es-MX" sz="1300" dirty="0" smtClean="0">
              <a:latin typeface="Century Gothic" panose="020B0502020202020204" pitchFamily="34" charset="0"/>
            </a:rPr>
            <a:t>L</a:t>
          </a:r>
          <a:r>
            <a:rPr lang="es-MX" sz="1500" dirty="0" smtClean="0">
              <a:latin typeface="Century Gothic" panose="020B0502020202020204" pitchFamily="34" charset="0"/>
            </a:rPr>
            <a:t>TG </a:t>
          </a:r>
        </a:p>
        <a:p>
          <a:r>
            <a:rPr lang="es-MX" sz="1200" dirty="0" smtClean="0">
              <a:solidFill>
                <a:srgbClr val="2E2E2E"/>
              </a:solidFill>
              <a:latin typeface="Century Gothic" panose="020B0502020202020204" pitchFamily="34" charset="0"/>
            </a:rPr>
            <a:t>(enero-febrero de 2018)</a:t>
          </a:r>
          <a:endParaRPr lang="es-MX" sz="1200" dirty="0">
            <a:solidFill>
              <a:srgbClr val="2E2E2E"/>
            </a:solidFill>
            <a:latin typeface="Century Gothic" panose="020B0502020202020204" pitchFamily="34" charset="0"/>
          </a:endParaRPr>
        </a:p>
      </dgm:t>
    </dgm:pt>
    <dgm:pt modelId="{D97FD73F-F7C2-4BE4-B901-A68999AAC420}" type="sibTrans" cxnId="{1C8B2ED0-9665-428C-A3A5-F79F722E2EA4}">
      <dgm:prSet/>
      <dgm:spPr/>
      <dgm:t>
        <a:bodyPr/>
        <a:lstStyle/>
        <a:p>
          <a:endParaRPr lang="es-MX"/>
        </a:p>
      </dgm:t>
    </dgm:pt>
    <dgm:pt modelId="{D8FFB374-085A-4C68-A466-3F6D503DC7AE}" type="parTrans" cxnId="{1C8B2ED0-9665-428C-A3A5-F79F722E2EA4}">
      <dgm:prSet/>
      <dgm:spPr/>
      <dgm:t>
        <a:bodyPr/>
        <a:lstStyle/>
        <a:p>
          <a:endParaRPr lang="es-MX"/>
        </a:p>
      </dgm:t>
    </dgm:pt>
    <dgm:pt modelId="{911B7DFD-0478-42C3-874F-783589D9C815}" type="pres">
      <dgm:prSet presAssocID="{F459AB88-C3CF-4FFB-B509-E01DD8559057}" presName="Name0" presStyleCnt="0">
        <dgm:presLayoutVars>
          <dgm:dir/>
          <dgm:resizeHandles val="exact"/>
        </dgm:presLayoutVars>
      </dgm:prSet>
      <dgm:spPr/>
      <dgm:t>
        <a:bodyPr/>
        <a:lstStyle/>
        <a:p>
          <a:endParaRPr lang="es-ES"/>
        </a:p>
      </dgm:t>
    </dgm:pt>
    <dgm:pt modelId="{F0929F6C-92C8-4D8B-A90F-A5F5C0131F82}" type="pres">
      <dgm:prSet presAssocID="{5AC026D7-2826-439F-926F-6B83CD62B5D9}" presName="node" presStyleLbl="node1" presStyleIdx="0" presStyleCnt="7">
        <dgm:presLayoutVars>
          <dgm:bulletEnabled val="1"/>
        </dgm:presLayoutVars>
      </dgm:prSet>
      <dgm:spPr/>
      <dgm:t>
        <a:bodyPr/>
        <a:lstStyle/>
        <a:p>
          <a:endParaRPr lang="es-MX"/>
        </a:p>
      </dgm:t>
    </dgm:pt>
    <dgm:pt modelId="{DC2F9EA1-BBFA-493D-951D-C8739AFF0A1E}" type="pres">
      <dgm:prSet presAssocID="{35A9439D-02E1-4472-BA92-8E1C466F48AF}" presName="sibTrans" presStyleLbl="sibTrans2D1" presStyleIdx="0" presStyleCnt="6"/>
      <dgm:spPr/>
      <dgm:t>
        <a:bodyPr/>
        <a:lstStyle/>
        <a:p>
          <a:endParaRPr lang="es-MX"/>
        </a:p>
      </dgm:t>
    </dgm:pt>
    <dgm:pt modelId="{E161F90E-9861-4212-857A-96AA1D9FA2C2}" type="pres">
      <dgm:prSet presAssocID="{35A9439D-02E1-4472-BA92-8E1C466F48AF}" presName="connectorText" presStyleLbl="sibTrans2D1" presStyleIdx="0" presStyleCnt="6"/>
      <dgm:spPr/>
      <dgm:t>
        <a:bodyPr/>
        <a:lstStyle/>
        <a:p>
          <a:endParaRPr lang="es-MX"/>
        </a:p>
      </dgm:t>
    </dgm:pt>
    <dgm:pt modelId="{C8717DC8-DD93-4026-A130-353ABC4DE58E}" type="pres">
      <dgm:prSet presAssocID="{557B4967-C2DF-4EF0-AA71-9DE0B589E7C1}" presName="node" presStyleLbl="node1" presStyleIdx="1" presStyleCnt="7">
        <dgm:presLayoutVars>
          <dgm:bulletEnabled val="1"/>
        </dgm:presLayoutVars>
      </dgm:prSet>
      <dgm:spPr/>
      <dgm:t>
        <a:bodyPr/>
        <a:lstStyle/>
        <a:p>
          <a:endParaRPr lang="es-MX"/>
        </a:p>
      </dgm:t>
    </dgm:pt>
    <dgm:pt modelId="{A28400A4-160F-49EF-B967-01812EB73B11}" type="pres">
      <dgm:prSet presAssocID="{56E4A4E1-6997-4200-B58A-AB1ED2C0D809}" presName="sibTrans" presStyleLbl="sibTrans2D1" presStyleIdx="1" presStyleCnt="6"/>
      <dgm:spPr/>
      <dgm:t>
        <a:bodyPr/>
        <a:lstStyle/>
        <a:p>
          <a:endParaRPr lang="es-MX"/>
        </a:p>
      </dgm:t>
    </dgm:pt>
    <dgm:pt modelId="{972A5A06-091E-464E-A2A6-8A852F3C7664}" type="pres">
      <dgm:prSet presAssocID="{56E4A4E1-6997-4200-B58A-AB1ED2C0D809}" presName="connectorText" presStyleLbl="sibTrans2D1" presStyleIdx="1" presStyleCnt="6"/>
      <dgm:spPr/>
      <dgm:t>
        <a:bodyPr/>
        <a:lstStyle/>
        <a:p>
          <a:endParaRPr lang="es-MX"/>
        </a:p>
      </dgm:t>
    </dgm:pt>
    <dgm:pt modelId="{978E2FFC-EFD3-4371-B1E5-62E1FFC465C3}" type="pres">
      <dgm:prSet presAssocID="{868119C6-AC33-4ACD-889A-1EECBE7FF943}" presName="node" presStyleLbl="node1" presStyleIdx="2" presStyleCnt="7">
        <dgm:presLayoutVars>
          <dgm:bulletEnabled val="1"/>
        </dgm:presLayoutVars>
      </dgm:prSet>
      <dgm:spPr/>
      <dgm:t>
        <a:bodyPr/>
        <a:lstStyle/>
        <a:p>
          <a:endParaRPr lang="es-MX"/>
        </a:p>
      </dgm:t>
    </dgm:pt>
    <dgm:pt modelId="{F97E32A0-C52E-41C5-9191-54D9D7E54FF2}" type="pres">
      <dgm:prSet presAssocID="{9D6DBEC1-1F85-4961-BB0F-6C17637FA789}" presName="sibTrans" presStyleLbl="sibTrans2D1" presStyleIdx="2" presStyleCnt="6"/>
      <dgm:spPr/>
      <dgm:t>
        <a:bodyPr/>
        <a:lstStyle/>
        <a:p>
          <a:endParaRPr lang="es-MX"/>
        </a:p>
      </dgm:t>
    </dgm:pt>
    <dgm:pt modelId="{3696AEC2-811F-458E-8504-776D94126B00}" type="pres">
      <dgm:prSet presAssocID="{9D6DBEC1-1F85-4961-BB0F-6C17637FA789}" presName="connectorText" presStyleLbl="sibTrans2D1" presStyleIdx="2" presStyleCnt="6"/>
      <dgm:spPr/>
      <dgm:t>
        <a:bodyPr/>
        <a:lstStyle/>
        <a:p>
          <a:endParaRPr lang="es-MX"/>
        </a:p>
      </dgm:t>
    </dgm:pt>
    <dgm:pt modelId="{44B63495-A83C-4B12-B06C-FDAD65A225FA}" type="pres">
      <dgm:prSet presAssocID="{6C8F74F4-8DE7-46EB-9D5D-97180BCF2198}" presName="node" presStyleLbl="node1" presStyleIdx="3" presStyleCnt="7">
        <dgm:presLayoutVars>
          <dgm:bulletEnabled val="1"/>
        </dgm:presLayoutVars>
      </dgm:prSet>
      <dgm:spPr/>
      <dgm:t>
        <a:bodyPr/>
        <a:lstStyle/>
        <a:p>
          <a:endParaRPr lang="es-MX"/>
        </a:p>
      </dgm:t>
    </dgm:pt>
    <dgm:pt modelId="{8BFA8C91-9F2A-4B8B-8E10-6CD5BA62E8BB}" type="pres">
      <dgm:prSet presAssocID="{D97FD73F-F7C2-4BE4-B901-A68999AAC420}" presName="sibTrans" presStyleLbl="sibTrans2D1" presStyleIdx="3" presStyleCnt="6"/>
      <dgm:spPr/>
      <dgm:t>
        <a:bodyPr/>
        <a:lstStyle/>
        <a:p>
          <a:endParaRPr lang="es-MX"/>
        </a:p>
      </dgm:t>
    </dgm:pt>
    <dgm:pt modelId="{B0681C52-89FD-47E6-8BE1-A929040ADB17}" type="pres">
      <dgm:prSet presAssocID="{D97FD73F-F7C2-4BE4-B901-A68999AAC420}" presName="connectorText" presStyleLbl="sibTrans2D1" presStyleIdx="3" presStyleCnt="6"/>
      <dgm:spPr/>
      <dgm:t>
        <a:bodyPr/>
        <a:lstStyle/>
        <a:p>
          <a:endParaRPr lang="es-MX"/>
        </a:p>
      </dgm:t>
    </dgm:pt>
    <dgm:pt modelId="{8FF9B83D-2BEB-4EDC-B1A8-2B85854060BE}" type="pres">
      <dgm:prSet presAssocID="{F05D2BC8-2AEF-47F7-81BA-D4B8C02D573E}" presName="node" presStyleLbl="node1" presStyleIdx="4" presStyleCnt="7">
        <dgm:presLayoutVars>
          <dgm:bulletEnabled val="1"/>
        </dgm:presLayoutVars>
      </dgm:prSet>
      <dgm:spPr/>
      <dgm:t>
        <a:bodyPr/>
        <a:lstStyle/>
        <a:p>
          <a:endParaRPr lang="es-MX"/>
        </a:p>
      </dgm:t>
    </dgm:pt>
    <dgm:pt modelId="{C9458567-7905-4E32-B1DC-85E6EEAE3702}" type="pres">
      <dgm:prSet presAssocID="{8E524D18-545C-4D74-A51C-A1F9F9EB642B}" presName="sibTrans" presStyleLbl="sibTrans2D1" presStyleIdx="4" presStyleCnt="6"/>
      <dgm:spPr/>
      <dgm:t>
        <a:bodyPr/>
        <a:lstStyle/>
        <a:p>
          <a:endParaRPr lang="es-MX"/>
        </a:p>
      </dgm:t>
    </dgm:pt>
    <dgm:pt modelId="{E29E279F-6957-4067-94AB-0ABB5440EEFF}" type="pres">
      <dgm:prSet presAssocID="{8E524D18-545C-4D74-A51C-A1F9F9EB642B}" presName="connectorText" presStyleLbl="sibTrans2D1" presStyleIdx="4" presStyleCnt="6"/>
      <dgm:spPr/>
      <dgm:t>
        <a:bodyPr/>
        <a:lstStyle/>
        <a:p>
          <a:endParaRPr lang="es-MX"/>
        </a:p>
      </dgm:t>
    </dgm:pt>
    <dgm:pt modelId="{06E51F5A-588C-45FC-AE14-7E953DAA55D3}" type="pres">
      <dgm:prSet presAssocID="{8C787FCE-D56C-4177-A12C-A7C190451F55}" presName="node" presStyleLbl="node1" presStyleIdx="5" presStyleCnt="7">
        <dgm:presLayoutVars>
          <dgm:bulletEnabled val="1"/>
        </dgm:presLayoutVars>
      </dgm:prSet>
      <dgm:spPr/>
      <dgm:t>
        <a:bodyPr/>
        <a:lstStyle/>
        <a:p>
          <a:endParaRPr lang="es-MX"/>
        </a:p>
      </dgm:t>
    </dgm:pt>
    <dgm:pt modelId="{C089B32F-144D-4A7A-B1A3-1D121C7B7997}" type="pres">
      <dgm:prSet presAssocID="{38E84416-284E-4F84-9AB9-4B1097C10000}" presName="sibTrans" presStyleLbl="sibTrans2D1" presStyleIdx="5" presStyleCnt="6"/>
      <dgm:spPr/>
      <dgm:t>
        <a:bodyPr/>
        <a:lstStyle/>
        <a:p>
          <a:endParaRPr lang="es-MX"/>
        </a:p>
      </dgm:t>
    </dgm:pt>
    <dgm:pt modelId="{90072A6D-DEF7-42AC-B8A8-E312F30036FA}" type="pres">
      <dgm:prSet presAssocID="{38E84416-284E-4F84-9AB9-4B1097C10000}" presName="connectorText" presStyleLbl="sibTrans2D1" presStyleIdx="5" presStyleCnt="6"/>
      <dgm:spPr/>
      <dgm:t>
        <a:bodyPr/>
        <a:lstStyle/>
        <a:p>
          <a:endParaRPr lang="es-MX"/>
        </a:p>
      </dgm:t>
    </dgm:pt>
    <dgm:pt modelId="{298CBE2E-785E-4D51-84EA-1ED87DA7485C}" type="pres">
      <dgm:prSet presAssocID="{BE5B0725-ABF4-4252-9CDE-BA1E4C30F307}" presName="node" presStyleLbl="node1" presStyleIdx="6" presStyleCnt="7">
        <dgm:presLayoutVars>
          <dgm:bulletEnabled val="1"/>
        </dgm:presLayoutVars>
      </dgm:prSet>
      <dgm:spPr/>
      <dgm:t>
        <a:bodyPr/>
        <a:lstStyle/>
        <a:p>
          <a:endParaRPr lang="es-MX"/>
        </a:p>
      </dgm:t>
    </dgm:pt>
  </dgm:ptLst>
  <dgm:cxnLst>
    <dgm:cxn modelId="{289F6B46-3733-449D-9150-753AB3036373}" srcId="{F459AB88-C3CF-4FFB-B509-E01DD8559057}" destId="{5AC026D7-2826-439F-926F-6B83CD62B5D9}" srcOrd="0" destOrd="0" parTransId="{6A73B369-61C4-4350-85DA-F570726D2724}" sibTransId="{35A9439D-02E1-4472-BA92-8E1C466F48AF}"/>
    <dgm:cxn modelId="{FC2833EF-8815-4382-B2CB-4620F8EC8F24}" type="presOf" srcId="{9D6DBEC1-1F85-4961-BB0F-6C17637FA789}" destId="{F97E32A0-C52E-41C5-9191-54D9D7E54FF2}" srcOrd="0" destOrd="0" presId="urn:microsoft.com/office/officeart/2005/8/layout/process1"/>
    <dgm:cxn modelId="{48F6C3C6-ECDF-4F21-8733-D88E70D75167}" type="presOf" srcId="{38E84416-284E-4F84-9AB9-4B1097C10000}" destId="{C089B32F-144D-4A7A-B1A3-1D121C7B7997}" srcOrd="0" destOrd="0" presId="urn:microsoft.com/office/officeart/2005/8/layout/process1"/>
    <dgm:cxn modelId="{B3C85DAE-C5C1-45D5-B652-D0D5730D52DD}" type="presOf" srcId="{BE5B0725-ABF4-4252-9CDE-BA1E4C30F307}" destId="{298CBE2E-785E-4D51-84EA-1ED87DA7485C}" srcOrd="0" destOrd="0" presId="urn:microsoft.com/office/officeart/2005/8/layout/process1"/>
    <dgm:cxn modelId="{1746633D-D6D1-4224-B35E-8FDC818F821F}" srcId="{F459AB88-C3CF-4FFB-B509-E01DD8559057}" destId="{868119C6-AC33-4ACD-889A-1EECBE7FF943}" srcOrd="2" destOrd="0" parTransId="{7FA1B084-9748-4967-8985-DD842CD19B22}" sibTransId="{9D6DBEC1-1F85-4961-BB0F-6C17637FA789}"/>
    <dgm:cxn modelId="{E179F5AF-7F21-4153-A650-227C8454852B}" type="presOf" srcId="{F05D2BC8-2AEF-47F7-81BA-D4B8C02D573E}" destId="{8FF9B83D-2BEB-4EDC-B1A8-2B85854060BE}" srcOrd="0" destOrd="0" presId="urn:microsoft.com/office/officeart/2005/8/layout/process1"/>
    <dgm:cxn modelId="{790E85EB-EFA2-4B42-B4DF-F4C2B273AFE4}" type="presOf" srcId="{D97FD73F-F7C2-4BE4-B901-A68999AAC420}" destId="{B0681C52-89FD-47E6-8BE1-A929040ADB17}" srcOrd="1" destOrd="0" presId="urn:microsoft.com/office/officeart/2005/8/layout/process1"/>
    <dgm:cxn modelId="{908F4F8D-B33B-4BC2-8E16-6E82161C9C6A}" srcId="{F459AB88-C3CF-4FFB-B509-E01DD8559057}" destId="{F05D2BC8-2AEF-47F7-81BA-D4B8C02D573E}" srcOrd="4" destOrd="0" parTransId="{C09C4720-0850-4C74-B9E2-3CBA733B943B}" sibTransId="{8E524D18-545C-4D74-A51C-A1F9F9EB642B}"/>
    <dgm:cxn modelId="{C33D6CFA-E4A9-4099-96E5-7508A0A95E4B}" type="presOf" srcId="{38E84416-284E-4F84-9AB9-4B1097C10000}" destId="{90072A6D-DEF7-42AC-B8A8-E312F30036FA}" srcOrd="1" destOrd="0" presId="urn:microsoft.com/office/officeart/2005/8/layout/process1"/>
    <dgm:cxn modelId="{DE0428D7-810B-49B2-A3BD-432C9D616719}" srcId="{F459AB88-C3CF-4FFB-B509-E01DD8559057}" destId="{557B4967-C2DF-4EF0-AA71-9DE0B589E7C1}" srcOrd="1" destOrd="0" parTransId="{71E9C30C-DAA3-4953-963B-1C3C6EFED1E0}" sibTransId="{56E4A4E1-6997-4200-B58A-AB1ED2C0D809}"/>
    <dgm:cxn modelId="{FAC40F35-6BA4-4937-85C5-978D343C6A9A}" type="presOf" srcId="{56E4A4E1-6997-4200-B58A-AB1ED2C0D809}" destId="{972A5A06-091E-464E-A2A6-8A852F3C7664}" srcOrd="1" destOrd="0" presId="urn:microsoft.com/office/officeart/2005/8/layout/process1"/>
    <dgm:cxn modelId="{AC591DBA-53D5-4632-BB4A-446D7DD52C65}" type="presOf" srcId="{8E524D18-545C-4D74-A51C-A1F9F9EB642B}" destId="{E29E279F-6957-4067-94AB-0ABB5440EEFF}" srcOrd="1" destOrd="0" presId="urn:microsoft.com/office/officeart/2005/8/layout/process1"/>
    <dgm:cxn modelId="{A572AC11-D880-49BB-9DC0-ABBCE8AB7CAF}" type="presOf" srcId="{8E524D18-545C-4D74-A51C-A1F9F9EB642B}" destId="{C9458567-7905-4E32-B1DC-85E6EEAE3702}" srcOrd="0" destOrd="0" presId="urn:microsoft.com/office/officeart/2005/8/layout/process1"/>
    <dgm:cxn modelId="{A49D1DEF-9D26-45BE-BE84-535569F25F97}" type="presOf" srcId="{D97FD73F-F7C2-4BE4-B901-A68999AAC420}" destId="{8BFA8C91-9F2A-4B8B-8E10-6CD5BA62E8BB}" srcOrd="0" destOrd="0" presId="urn:microsoft.com/office/officeart/2005/8/layout/process1"/>
    <dgm:cxn modelId="{49B877E8-3786-4A63-AFD4-6293CC21028C}" srcId="{F459AB88-C3CF-4FFB-B509-E01DD8559057}" destId="{BE5B0725-ABF4-4252-9CDE-BA1E4C30F307}" srcOrd="6" destOrd="0" parTransId="{4DE16E27-5C42-452A-832F-B63F631802BA}" sibTransId="{BE93C9A9-5B5B-4F5A-BB7A-60AB112ADEB2}"/>
    <dgm:cxn modelId="{1C8B2ED0-9665-428C-A3A5-F79F722E2EA4}" srcId="{F459AB88-C3CF-4FFB-B509-E01DD8559057}" destId="{6C8F74F4-8DE7-46EB-9D5D-97180BCF2198}" srcOrd="3" destOrd="0" parTransId="{D8FFB374-085A-4C68-A466-3F6D503DC7AE}" sibTransId="{D97FD73F-F7C2-4BE4-B901-A68999AAC420}"/>
    <dgm:cxn modelId="{F008B5CD-7266-4063-ACAD-1BB699E67CBB}" type="presOf" srcId="{5AC026D7-2826-439F-926F-6B83CD62B5D9}" destId="{F0929F6C-92C8-4D8B-A90F-A5F5C0131F82}" srcOrd="0" destOrd="0" presId="urn:microsoft.com/office/officeart/2005/8/layout/process1"/>
    <dgm:cxn modelId="{E0BA9F60-AF85-46C7-8239-FB21FD1A4079}" type="presOf" srcId="{557B4967-C2DF-4EF0-AA71-9DE0B589E7C1}" destId="{C8717DC8-DD93-4026-A130-353ABC4DE58E}" srcOrd="0" destOrd="0" presId="urn:microsoft.com/office/officeart/2005/8/layout/process1"/>
    <dgm:cxn modelId="{B43EF774-D005-4D50-A68E-6375AC7CB79E}" type="presOf" srcId="{35A9439D-02E1-4472-BA92-8E1C466F48AF}" destId="{DC2F9EA1-BBFA-493D-951D-C8739AFF0A1E}" srcOrd="0" destOrd="0" presId="urn:microsoft.com/office/officeart/2005/8/layout/process1"/>
    <dgm:cxn modelId="{F2CC7A38-A4B6-4A1A-9201-B7A96ED43418}" type="presOf" srcId="{35A9439D-02E1-4472-BA92-8E1C466F48AF}" destId="{E161F90E-9861-4212-857A-96AA1D9FA2C2}" srcOrd="1" destOrd="0" presId="urn:microsoft.com/office/officeart/2005/8/layout/process1"/>
    <dgm:cxn modelId="{00A5F0BE-CCBB-4030-A7F6-A5AD0D5F74DE}" type="presOf" srcId="{F459AB88-C3CF-4FFB-B509-E01DD8559057}" destId="{911B7DFD-0478-42C3-874F-783589D9C815}" srcOrd="0" destOrd="0" presId="urn:microsoft.com/office/officeart/2005/8/layout/process1"/>
    <dgm:cxn modelId="{51E37936-D7E6-49D0-A60E-0C5319F05003}" srcId="{F459AB88-C3CF-4FFB-B509-E01DD8559057}" destId="{8C787FCE-D56C-4177-A12C-A7C190451F55}" srcOrd="5" destOrd="0" parTransId="{50F3641F-2519-49C9-8FEE-59CDCC180CC9}" sibTransId="{38E84416-284E-4F84-9AB9-4B1097C10000}"/>
    <dgm:cxn modelId="{6238941A-BCD9-412D-AC0F-90F0F0A7FF9A}" type="presOf" srcId="{868119C6-AC33-4ACD-889A-1EECBE7FF943}" destId="{978E2FFC-EFD3-4371-B1E5-62E1FFC465C3}" srcOrd="0" destOrd="0" presId="urn:microsoft.com/office/officeart/2005/8/layout/process1"/>
    <dgm:cxn modelId="{DB452A08-BA9D-4183-8BCA-525090D269BE}" type="presOf" srcId="{9D6DBEC1-1F85-4961-BB0F-6C17637FA789}" destId="{3696AEC2-811F-458E-8504-776D94126B00}" srcOrd="1" destOrd="0" presId="urn:microsoft.com/office/officeart/2005/8/layout/process1"/>
    <dgm:cxn modelId="{2C7438A9-CD47-4227-B567-DFB82E36BFE5}" type="presOf" srcId="{56E4A4E1-6997-4200-B58A-AB1ED2C0D809}" destId="{A28400A4-160F-49EF-B967-01812EB73B11}" srcOrd="0" destOrd="0" presId="urn:microsoft.com/office/officeart/2005/8/layout/process1"/>
    <dgm:cxn modelId="{0D908202-1057-4AED-91B4-13418A76AA07}" type="presOf" srcId="{8C787FCE-D56C-4177-A12C-A7C190451F55}" destId="{06E51F5A-588C-45FC-AE14-7E953DAA55D3}" srcOrd="0" destOrd="0" presId="urn:microsoft.com/office/officeart/2005/8/layout/process1"/>
    <dgm:cxn modelId="{C7E35376-DF8B-4D95-9DC9-8F36DD42533A}" type="presOf" srcId="{6C8F74F4-8DE7-46EB-9D5D-97180BCF2198}" destId="{44B63495-A83C-4B12-B06C-FDAD65A225FA}" srcOrd="0" destOrd="0" presId="urn:microsoft.com/office/officeart/2005/8/layout/process1"/>
    <dgm:cxn modelId="{0E31D59A-E2AA-4EAF-9223-F68FDDEB2EB1}" type="presParOf" srcId="{911B7DFD-0478-42C3-874F-783589D9C815}" destId="{F0929F6C-92C8-4D8B-A90F-A5F5C0131F82}" srcOrd="0" destOrd="0" presId="urn:microsoft.com/office/officeart/2005/8/layout/process1"/>
    <dgm:cxn modelId="{AE7FC7B9-47A8-4A9F-B01B-99D75C7307F6}" type="presParOf" srcId="{911B7DFD-0478-42C3-874F-783589D9C815}" destId="{DC2F9EA1-BBFA-493D-951D-C8739AFF0A1E}" srcOrd="1" destOrd="0" presId="urn:microsoft.com/office/officeart/2005/8/layout/process1"/>
    <dgm:cxn modelId="{4040E0BF-844A-4FB7-A1ED-0A0FB59552C2}" type="presParOf" srcId="{DC2F9EA1-BBFA-493D-951D-C8739AFF0A1E}" destId="{E161F90E-9861-4212-857A-96AA1D9FA2C2}" srcOrd="0" destOrd="0" presId="urn:microsoft.com/office/officeart/2005/8/layout/process1"/>
    <dgm:cxn modelId="{6D3B4760-4181-4359-A3C3-760B2AE2A40B}" type="presParOf" srcId="{911B7DFD-0478-42C3-874F-783589D9C815}" destId="{C8717DC8-DD93-4026-A130-353ABC4DE58E}" srcOrd="2" destOrd="0" presId="urn:microsoft.com/office/officeart/2005/8/layout/process1"/>
    <dgm:cxn modelId="{9E429ADA-8D6E-4DA5-9156-4FD9FA8EAF6A}" type="presParOf" srcId="{911B7DFD-0478-42C3-874F-783589D9C815}" destId="{A28400A4-160F-49EF-B967-01812EB73B11}" srcOrd="3" destOrd="0" presId="urn:microsoft.com/office/officeart/2005/8/layout/process1"/>
    <dgm:cxn modelId="{5395ACA2-A75F-44D2-B425-C361760F8969}" type="presParOf" srcId="{A28400A4-160F-49EF-B967-01812EB73B11}" destId="{972A5A06-091E-464E-A2A6-8A852F3C7664}" srcOrd="0" destOrd="0" presId="urn:microsoft.com/office/officeart/2005/8/layout/process1"/>
    <dgm:cxn modelId="{E189A879-CED5-4BC8-B662-5ACAF872C536}" type="presParOf" srcId="{911B7DFD-0478-42C3-874F-783589D9C815}" destId="{978E2FFC-EFD3-4371-B1E5-62E1FFC465C3}" srcOrd="4" destOrd="0" presId="urn:microsoft.com/office/officeart/2005/8/layout/process1"/>
    <dgm:cxn modelId="{E5C2DA0A-CB18-4078-9F96-B0482303F325}" type="presParOf" srcId="{911B7DFD-0478-42C3-874F-783589D9C815}" destId="{F97E32A0-C52E-41C5-9191-54D9D7E54FF2}" srcOrd="5" destOrd="0" presId="urn:microsoft.com/office/officeart/2005/8/layout/process1"/>
    <dgm:cxn modelId="{26D6E00F-92EA-464F-839A-A4F250D4C18F}" type="presParOf" srcId="{F97E32A0-C52E-41C5-9191-54D9D7E54FF2}" destId="{3696AEC2-811F-458E-8504-776D94126B00}" srcOrd="0" destOrd="0" presId="urn:microsoft.com/office/officeart/2005/8/layout/process1"/>
    <dgm:cxn modelId="{6181CBDC-01B5-4A68-9FEF-BB1330C42D21}" type="presParOf" srcId="{911B7DFD-0478-42C3-874F-783589D9C815}" destId="{44B63495-A83C-4B12-B06C-FDAD65A225FA}" srcOrd="6" destOrd="0" presId="urn:microsoft.com/office/officeart/2005/8/layout/process1"/>
    <dgm:cxn modelId="{716BA490-21A0-4EBC-B92F-95C5B8427762}" type="presParOf" srcId="{911B7DFD-0478-42C3-874F-783589D9C815}" destId="{8BFA8C91-9F2A-4B8B-8E10-6CD5BA62E8BB}" srcOrd="7" destOrd="0" presId="urn:microsoft.com/office/officeart/2005/8/layout/process1"/>
    <dgm:cxn modelId="{B84B6F49-A2FF-4730-AD83-53B4E4EDAC60}" type="presParOf" srcId="{8BFA8C91-9F2A-4B8B-8E10-6CD5BA62E8BB}" destId="{B0681C52-89FD-47E6-8BE1-A929040ADB17}" srcOrd="0" destOrd="0" presId="urn:microsoft.com/office/officeart/2005/8/layout/process1"/>
    <dgm:cxn modelId="{3DD0934A-6363-42C0-8480-3F2828D55E20}" type="presParOf" srcId="{911B7DFD-0478-42C3-874F-783589D9C815}" destId="{8FF9B83D-2BEB-4EDC-B1A8-2B85854060BE}" srcOrd="8" destOrd="0" presId="urn:microsoft.com/office/officeart/2005/8/layout/process1"/>
    <dgm:cxn modelId="{0D530871-D32D-410F-B215-5457CDC39DC0}" type="presParOf" srcId="{911B7DFD-0478-42C3-874F-783589D9C815}" destId="{C9458567-7905-4E32-B1DC-85E6EEAE3702}" srcOrd="9" destOrd="0" presId="urn:microsoft.com/office/officeart/2005/8/layout/process1"/>
    <dgm:cxn modelId="{24C35F02-E9A6-4CA5-AA91-A8C6385C7F4A}" type="presParOf" srcId="{C9458567-7905-4E32-B1DC-85E6EEAE3702}" destId="{E29E279F-6957-4067-94AB-0ABB5440EEFF}" srcOrd="0" destOrd="0" presId="urn:microsoft.com/office/officeart/2005/8/layout/process1"/>
    <dgm:cxn modelId="{2F2138D6-700D-4FD2-B810-6758C1814407}" type="presParOf" srcId="{911B7DFD-0478-42C3-874F-783589D9C815}" destId="{06E51F5A-588C-45FC-AE14-7E953DAA55D3}" srcOrd="10" destOrd="0" presId="urn:microsoft.com/office/officeart/2005/8/layout/process1"/>
    <dgm:cxn modelId="{1F684A72-AA77-4CAA-9A2A-EF61678D640D}" type="presParOf" srcId="{911B7DFD-0478-42C3-874F-783589D9C815}" destId="{C089B32F-144D-4A7A-B1A3-1D121C7B7997}" srcOrd="11" destOrd="0" presId="urn:microsoft.com/office/officeart/2005/8/layout/process1"/>
    <dgm:cxn modelId="{555B61A0-250B-4701-9ECC-904B75EF3A3E}" type="presParOf" srcId="{C089B32F-144D-4A7A-B1A3-1D121C7B7997}" destId="{90072A6D-DEF7-42AC-B8A8-E312F30036FA}" srcOrd="0" destOrd="0" presId="urn:microsoft.com/office/officeart/2005/8/layout/process1"/>
    <dgm:cxn modelId="{39DFBB7D-CBD7-40C8-9A45-3B2A4194237F}" type="presParOf" srcId="{911B7DFD-0478-42C3-874F-783589D9C815}" destId="{298CBE2E-785E-4D51-84EA-1ED87DA7485C}"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B66543-8E75-4672-B1F9-A52F8D069B75}" type="doc">
      <dgm:prSet loTypeId="urn:microsoft.com/office/officeart/2005/8/layout/balance1" loCatId="relationship" qsTypeId="urn:microsoft.com/office/officeart/2005/8/quickstyle/simple1" qsCatId="simple" csTypeId="urn:microsoft.com/office/officeart/2005/8/colors/accent5_2" csCatId="accent5" phldr="1"/>
      <dgm:spPr/>
      <dgm:t>
        <a:bodyPr/>
        <a:lstStyle/>
        <a:p>
          <a:endParaRPr lang="es-MX"/>
        </a:p>
      </dgm:t>
    </dgm:pt>
    <dgm:pt modelId="{DCCE604A-6FC6-488F-BEC2-A8CD110367A0}">
      <dgm:prSet phldrT="[Texto]" custT="1"/>
      <dgm:spPr>
        <a:solidFill>
          <a:srgbClr val="FAC0FA">
            <a:alpha val="89804"/>
          </a:srgbClr>
        </a:solidFill>
        <a:ln>
          <a:solidFill>
            <a:srgbClr val="FAC0FA">
              <a:alpha val="90000"/>
            </a:srgbClr>
          </a:solidFill>
        </a:ln>
      </dgm:spPr>
      <dgm:t>
        <a:bodyPr/>
        <a:lstStyle/>
        <a:p>
          <a:pPr>
            <a:spcAft>
              <a:spcPts val="300"/>
            </a:spcAft>
          </a:pPr>
          <a:r>
            <a:rPr lang="es-MX" sz="2000" b="1" dirty="0" smtClean="0">
              <a:solidFill>
                <a:schemeClr val="tx1"/>
              </a:solidFill>
            </a:rPr>
            <a:t>LTAIPDF</a:t>
          </a:r>
        </a:p>
        <a:p>
          <a:pPr>
            <a:spcAft>
              <a:spcPct val="35000"/>
            </a:spcAft>
          </a:pPr>
          <a:r>
            <a:rPr lang="es-MX" sz="1400" dirty="0" smtClean="0">
              <a:solidFill>
                <a:schemeClr val="tx1"/>
              </a:solidFill>
            </a:rPr>
            <a:t>(abrogada)</a:t>
          </a:r>
          <a:endParaRPr lang="es-MX" sz="1400" dirty="0">
            <a:solidFill>
              <a:schemeClr val="tx1"/>
            </a:solidFill>
          </a:endParaRPr>
        </a:p>
      </dgm:t>
    </dgm:pt>
    <dgm:pt modelId="{A1E1962E-737A-4C10-B020-6FC83ABF1CCB}" type="parTrans" cxnId="{ACC7EA52-FC4D-4E08-925A-29EA1500A7CD}">
      <dgm:prSet/>
      <dgm:spPr/>
      <dgm:t>
        <a:bodyPr/>
        <a:lstStyle/>
        <a:p>
          <a:endParaRPr lang="es-MX"/>
        </a:p>
      </dgm:t>
    </dgm:pt>
    <dgm:pt modelId="{A3730461-5C95-4698-AE86-DC0218FBC44A}" type="sibTrans" cxnId="{ACC7EA52-FC4D-4E08-925A-29EA1500A7CD}">
      <dgm:prSet/>
      <dgm:spPr/>
      <dgm:t>
        <a:bodyPr/>
        <a:lstStyle/>
        <a:p>
          <a:endParaRPr lang="es-MX"/>
        </a:p>
      </dgm:t>
    </dgm:pt>
    <dgm:pt modelId="{90729F8F-A52A-4B98-9413-7A83E0BB77D0}">
      <dgm:prSet phldrT="[Texto]" custT="1"/>
      <dgm:spPr>
        <a:solidFill>
          <a:srgbClr val="EF1190"/>
        </a:solidFill>
      </dgm:spPr>
      <dgm:t>
        <a:bodyPr/>
        <a:lstStyle/>
        <a:p>
          <a:r>
            <a:rPr lang="es-MX" sz="1700" dirty="0" smtClean="0"/>
            <a:t>135  Fracciones</a:t>
          </a:r>
          <a:endParaRPr lang="es-MX" sz="1700" dirty="0"/>
        </a:p>
      </dgm:t>
    </dgm:pt>
    <dgm:pt modelId="{6DA43C59-A2A0-41FC-8C35-1CB457F72C9E}" type="parTrans" cxnId="{8D57C698-297F-4CCE-BB46-29FB3936C76A}">
      <dgm:prSet/>
      <dgm:spPr/>
      <dgm:t>
        <a:bodyPr/>
        <a:lstStyle/>
        <a:p>
          <a:endParaRPr lang="es-MX"/>
        </a:p>
      </dgm:t>
    </dgm:pt>
    <dgm:pt modelId="{C2B2712A-AECA-48FF-9AF7-E3D00212D045}" type="sibTrans" cxnId="{8D57C698-297F-4CCE-BB46-29FB3936C76A}">
      <dgm:prSet/>
      <dgm:spPr/>
      <dgm:t>
        <a:bodyPr/>
        <a:lstStyle/>
        <a:p>
          <a:endParaRPr lang="es-MX"/>
        </a:p>
      </dgm:t>
    </dgm:pt>
    <dgm:pt modelId="{D2863D4B-6A20-4806-95D1-A582BAA2CEF6}">
      <dgm:prSet phldrT="[Texto]" custT="1"/>
      <dgm:spPr/>
      <dgm:t>
        <a:bodyPr/>
        <a:lstStyle/>
        <a:p>
          <a:pPr>
            <a:spcAft>
              <a:spcPts val="300"/>
            </a:spcAft>
          </a:pPr>
          <a:r>
            <a:rPr lang="es-MX" sz="1900" b="1" dirty="0" smtClean="0"/>
            <a:t>LTAIPRC</a:t>
          </a:r>
        </a:p>
        <a:p>
          <a:pPr>
            <a:spcAft>
              <a:spcPct val="35000"/>
            </a:spcAft>
          </a:pPr>
          <a:r>
            <a:rPr lang="es-MX" sz="1400" b="0" dirty="0" smtClean="0"/>
            <a:t>(vigente)</a:t>
          </a:r>
          <a:endParaRPr lang="es-MX" sz="1400" b="0" dirty="0"/>
        </a:p>
      </dgm:t>
    </dgm:pt>
    <dgm:pt modelId="{969997A3-6E86-4271-8218-A5ECB43FC0B5}" type="parTrans" cxnId="{8601AB37-51D2-4839-BA09-71EBAB66D354}">
      <dgm:prSet/>
      <dgm:spPr/>
      <dgm:t>
        <a:bodyPr/>
        <a:lstStyle/>
        <a:p>
          <a:endParaRPr lang="es-MX"/>
        </a:p>
      </dgm:t>
    </dgm:pt>
    <dgm:pt modelId="{A3257CF9-F471-4390-8EA2-80515048315D}" type="sibTrans" cxnId="{8601AB37-51D2-4839-BA09-71EBAB66D354}">
      <dgm:prSet/>
      <dgm:spPr/>
      <dgm:t>
        <a:bodyPr/>
        <a:lstStyle/>
        <a:p>
          <a:endParaRPr lang="es-MX"/>
        </a:p>
      </dgm:t>
    </dgm:pt>
    <dgm:pt modelId="{617E526E-5F42-4B8E-899F-A9ED702512BE}">
      <dgm:prSet phldrT="[Texto]" custT="1"/>
      <dgm:spPr/>
      <dgm:t>
        <a:bodyPr/>
        <a:lstStyle/>
        <a:p>
          <a:r>
            <a:rPr lang="es-MX" sz="1700" dirty="0" smtClean="0"/>
            <a:t>300  Fracciones</a:t>
          </a:r>
          <a:endParaRPr lang="es-MX" sz="1700" dirty="0"/>
        </a:p>
      </dgm:t>
    </dgm:pt>
    <dgm:pt modelId="{97312C5A-B0A5-4058-90C2-B27D709DAB49}" type="parTrans" cxnId="{72AE1CA1-BE2E-43CD-B7ED-C7BBE1C7D44F}">
      <dgm:prSet/>
      <dgm:spPr/>
      <dgm:t>
        <a:bodyPr/>
        <a:lstStyle/>
        <a:p>
          <a:endParaRPr lang="es-MX"/>
        </a:p>
      </dgm:t>
    </dgm:pt>
    <dgm:pt modelId="{63A7CAAD-5753-4E84-878C-ED0C5513F844}" type="sibTrans" cxnId="{72AE1CA1-BE2E-43CD-B7ED-C7BBE1C7D44F}">
      <dgm:prSet/>
      <dgm:spPr/>
      <dgm:t>
        <a:bodyPr/>
        <a:lstStyle/>
        <a:p>
          <a:endParaRPr lang="es-MX"/>
        </a:p>
      </dgm:t>
    </dgm:pt>
    <dgm:pt modelId="{916495C9-806E-4D05-8778-1A71BDACAF1B}">
      <dgm:prSet phldrT="[Texto]" custT="1"/>
      <dgm:spPr/>
      <dgm:t>
        <a:bodyPr/>
        <a:lstStyle/>
        <a:p>
          <a:r>
            <a:rPr lang="es-MX" sz="1700" dirty="0" smtClean="0"/>
            <a:t>24  Artículos</a:t>
          </a:r>
          <a:endParaRPr lang="es-MX" sz="1700" dirty="0"/>
        </a:p>
      </dgm:t>
    </dgm:pt>
    <dgm:pt modelId="{73557158-7C58-4A19-BC3B-03A65FEE1524}" type="parTrans" cxnId="{EDF7E716-5127-4317-8D6F-18D83CD89D3B}">
      <dgm:prSet/>
      <dgm:spPr/>
      <dgm:t>
        <a:bodyPr/>
        <a:lstStyle/>
        <a:p>
          <a:endParaRPr lang="es-MX"/>
        </a:p>
      </dgm:t>
    </dgm:pt>
    <dgm:pt modelId="{B024D9D0-7DA6-4830-B6F8-E9FF6B618F9B}" type="sibTrans" cxnId="{EDF7E716-5127-4317-8D6F-18D83CD89D3B}">
      <dgm:prSet/>
      <dgm:spPr/>
      <dgm:t>
        <a:bodyPr/>
        <a:lstStyle/>
        <a:p>
          <a:endParaRPr lang="es-MX"/>
        </a:p>
      </dgm:t>
    </dgm:pt>
    <dgm:pt modelId="{57FDDB2C-2A6B-4AF0-B637-92CB38755EB4}">
      <dgm:prSet phldrT="[Texto]" custT="1"/>
      <dgm:spPr>
        <a:solidFill>
          <a:srgbClr val="EF1190"/>
        </a:solidFill>
      </dgm:spPr>
      <dgm:t>
        <a:bodyPr/>
        <a:lstStyle/>
        <a:p>
          <a:r>
            <a:rPr lang="es-MX" sz="1700" dirty="0" smtClean="0"/>
            <a:t>17  Artículos</a:t>
          </a:r>
          <a:endParaRPr lang="es-MX" sz="1700" dirty="0"/>
        </a:p>
      </dgm:t>
    </dgm:pt>
    <dgm:pt modelId="{FF1F6CA7-2D46-4A08-9810-1B8E83261136}" type="parTrans" cxnId="{232B66B7-2E41-4076-ACFF-56D07A63C1F7}">
      <dgm:prSet/>
      <dgm:spPr/>
      <dgm:t>
        <a:bodyPr/>
        <a:lstStyle/>
        <a:p>
          <a:endParaRPr lang="es-MX"/>
        </a:p>
      </dgm:t>
    </dgm:pt>
    <dgm:pt modelId="{1856627C-310F-484B-AC1E-7C70F6A7E76E}" type="sibTrans" cxnId="{232B66B7-2E41-4076-ACFF-56D07A63C1F7}">
      <dgm:prSet/>
      <dgm:spPr/>
      <dgm:t>
        <a:bodyPr/>
        <a:lstStyle/>
        <a:p>
          <a:endParaRPr lang="es-MX"/>
        </a:p>
      </dgm:t>
    </dgm:pt>
    <dgm:pt modelId="{455F1029-2E4F-4E18-9967-D211F6E0D42C}">
      <dgm:prSet phldrT="[Texto]" custT="1"/>
      <dgm:spPr>
        <a:solidFill>
          <a:srgbClr val="EF1190"/>
        </a:solidFill>
      </dgm:spPr>
      <dgm:t>
        <a:bodyPr/>
        <a:lstStyle/>
        <a:p>
          <a:pPr>
            <a:spcAft>
              <a:spcPts val="0"/>
            </a:spcAft>
          </a:pPr>
          <a:r>
            <a:rPr lang="es-MX" sz="1400" dirty="0" smtClean="0"/>
            <a:t>2,177 Criterios</a:t>
          </a:r>
        </a:p>
        <a:p>
          <a:pPr>
            <a:spcAft>
              <a:spcPts val="0"/>
            </a:spcAft>
          </a:pPr>
          <a:r>
            <a:rPr lang="es-MX" sz="1100" dirty="0" smtClean="0"/>
            <a:t>+</a:t>
          </a:r>
        </a:p>
        <a:p>
          <a:pPr>
            <a:spcAft>
              <a:spcPts val="0"/>
            </a:spcAft>
          </a:pPr>
          <a:r>
            <a:rPr lang="es-MX" sz="1400" dirty="0" smtClean="0"/>
            <a:t>255 Formatos</a:t>
          </a:r>
          <a:endParaRPr lang="es-MX" sz="1400" dirty="0"/>
        </a:p>
      </dgm:t>
    </dgm:pt>
    <dgm:pt modelId="{984D9C57-9805-45FC-BD7A-11DA607D2AB6}" type="parTrans" cxnId="{05DBF0F0-6866-46E3-BC7D-BC4B1707CCF6}">
      <dgm:prSet/>
      <dgm:spPr/>
      <dgm:t>
        <a:bodyPr/>
        <a:lstStyle/>
        <a:p>
          <a:endParaRPr lang="es-MX"/>
        </a:p>
      </dgm:t>
    </dgm:pt>
    <dgm:pt modelId="{C270AE13-6FD3-433E-B4B7-0360639CDA22}" type="sibTrans" cxnId="{05DBF0F0-6866-46E3-BC7D-BC4B1707CCF6}">
      <dgm:prSet/>
      <dgm:spPr/>
      <dgm:t>
        <a:bodyPr/>
        <a:lstStyle/>
        <a:p>
          <a:endParaRPr lang="es-MX"/>
        </a:p>
      </dgm:t>
    </dgm:pt>
    <dgm:pt modelId="{1D13EF8B-3450-49AD-A36E-DBCE1C717EC8}">
      <dgm:prSet phldrT="[Texto]" custT="1"/>
      <dgm:spPr/>
      <dgm:t>
        <a:bodyPr/>
        <a:lstStyle/>
        <a:p>
          <a:r>
            <a:rPr lang="es-MX" sz="1700" dirty="0" smtClean="0"/>
            <a:t>6,934 Criterios</a:t>
          </a:r>
          <a:endParaRPr lang="es-MX" sz="1700" dirty="0"/>
        </a:p>
      </dgm:t>
    </dgm:pt>
    <dgm:pt modelId="{931BE344-BF11-4A04-8241-9FE04C2B4D59}" type="parTrans" cxnId="{B5679896-B26D-44A2-981B-128557FE2896}">
      <dgm:prSet/>
      <dgm:spPr/>
      <dgm:t>
        <a:bodyPr/>
        <a:lstStyle/>
        <a:p>
          <a:endParaRPr lang="es-MX"/>
        </a:p>
      </dgm:t>
    </dgm:pt>
    <dgm:pt modelId="{580FC050-8C22-4543-BF4E-A7E72F6D35A6}" type="sibTrans" cxnId="{B5679896-B26D-44A2-981B-128557FE2896}">
      <dgm:prSet/>
      <dgm:spPr/>
      <dgm:t>
        <a:bodyPr/>
        <a:lstStyle/>
        <a:p>
          <a:endParaRPr lang="es-MX"/>
        </a:p>
      </dgm:t>
    </dgm:pt>
    <dgm:pt modelId="{4863DE2E-9624-4E30-A301-E784DD2F678E}">
      <dgm:prSet phldrT="[Texto]" custT="1"/>
      <dgm:spPr/>
      <dgm:t>
        <a:bodyPr/>
        <a:lstStyle/>
        <a:p>
          <a:r>
            <a:rPr lang="es-MX" sz="1700" dirty="0" smtClean="0"/>
            <a:t>504 Formatos</a:t>
          </a:r>
          <a:endParaRPr lang="es-MX" sz="1700" dirty="0"/>
        </a:p>
      </dgm:t>
    </dgm:pt>
    <dgm:pt modelId="{052E7A6F-F44E-42C8-90C4-81836603C0EF}" type="parTrans" cxnId="{E9C8FB4A-A104-421B-A1F3-A96F387B8346}">
      <dgm:prSet/>
      <dgm:spPr/>
      <dgm:t>
        <a:bodyPr/>
        <a:lstStyle/>
        <a:p>
          <a:endParaRPr lang="es-MX"/>
        </a:p>
      </dgm:t>
    </dgm:pt>
    <dgm:pt modelId="{FDA7772C-640A-471D-86FF-80A0590DDD2F}" type="sibTrans" cxnId="{E9C8FB4A-A104-421B-A1F3-A96F387B8346}">
      <dgm:prSet/>
      <dgm:spPr/>
      <dgm:t>
        <a:bodyPr/>
        <a:lstStyle/>
        <a:p>
          <a:endParaRPr lang="es-MX"/>
        </a:p>
      </dgm:t>
    </dgm:pt>
    <dgm:pt modelId="{6068BA47-4CAC-47F8-BBF1-C8A9D8C5D4AF}" type="pres">
      <dgm:prSet presAssocID="{7CB66543-8E75-4672-B1F9-A52F8D069B75}" presName="outerComposite" presStyleCnt="0">
        <dgm:presLayoutVars>
          <dgm:chMax val="2"/>
          <dgm:animLvl val="lvl"/>
          <dgm:resizeHandles val="exact"/>
        </dgm:presLayoutVars>
      </dgm:prSet>
      <dgm:spPr/>
      <dgm:t>
        <a:bodyPr/>
        <a:lstStyle/>
        <a:p>
          <a:endParaRPr lang="es-MX"/>
        </a:p>
      </dgm:t>
    </dgm:pt>
    <dgm:pt modelId="{BA004028-2424-42B8-8A02-BDFC0DE2C18E}" type="pres">
      <dgm:prSet presAssocID="{7CB66543-8E75-4672-B1F9-A52F8D069B75}" presName="dummyMaxCanvas" presStyleCnt="0"/>
      <dgm:spPr/>
      <dgm:t>
        <a:bodyPr/>
        <a:lstStyle/>
        <a:p>
          <a:endParaRPr lang="es-MX"/>
        </a:p>
      </dgm:t>
    </dgm:pt>
    <dgm:pt modelId="{9531B1DB-E071-4BAF-B77E-AA033685111D}" type="pres">
      <dgm:prSet presAssocID="{7CB66543-8E75-4672-B1F9-A52F8D069B75}" presName="parentComposite" presStyleCnt="0"/>
      <dgm:spPr/>
      <dgm:t>
        <a:bodyPr/>
        <a:lstStyle/>
        <a:p>
          <a:endParaRPr lang="es-MX"/>
        </a:p>
      </dgm:t>
    </dgm:pt>
    <dgm:pt modelId="{B8918319-0617-4E5C-B757-FA7146CD5D43}" type="pres">
      <dgm:prSet presAssocID="{7CB66543-8E75-4672-B1F9-A52F8D069B75}" presName="parent1" presStyleLbl="alignAccFollowNode1" presStyleIdx="0" presStyleCnt="4">
        <dgm:presLayoutVars>
          <dgm:chMax val="4"/>
        </dgm:presLayoutVars>
      </dgm:prSet>
      <dgm:spPr/>
      <dgm:t>
        <a:bodyPr/>
        <a:lstStyle/>
        <a:p>
          <a:endParaRPr lang="es-MX"/>
        </a:p>
      </dgm:t>
    </dgm:pt>
    <dgm:pt modelId="{18E63A8E-E47B-407B-920E-361A0D10238E}" type="pres">
      <dgm:prSet presAssocID="{7CB66543-8E75-4672-B1F9-A52F8D069B75}" presName="parent2" presStyleLbl="alignAccFollowNode1" presStyleIdx="1" presStyleCnt="4">
        <dgm:presLayoutVars>
          <dgm:chMax val="4"/>
        </dgm:presLayoutVars>
      </dgm:prSet>
      <dgm:spPr/>
      <dgm:t>
        <a:bodyPr/>
        <a:lstStyle/>
        <a:p>
          <a:endParaRPr lang="es-MX"/>
        </a:p>
      </dgm:t>
    </dgm:pt>
    <dgm:pt modelId="{BCC4D8CA-C75C-4427-A7DC-587B9E2909DB}" type="pres">
      <dgm:prSet presAssocID="{7CB66543-8E75-4672-B1F9-A52F8D069B75}" presName="childrenComposite" presStyleCnt="0"/>
      <dgm:spPr/>
      <dgm:t>
        <a:bodyPr/>
        <a:lstStyle/>
        <a:p>
          <a:endParaRPr lang="es-MX"/>
        </a:p>
      </dgm:t>
    </dgm:pt>
    <dgm:pt modelId="{00D6E993-1549-431C-B441-D0D784294C90}" type="pres">
      <dgm:prSet presAssocID="{7CB66543-8E75-4672-B1F9-A52F8D069B75}" presName="dummyMaxCanvas_ChildArea" presStyleCnt="0"/>
      <dgm:spPr/>
      <dgm:t>
        <a:bodyPr/>
        <a:lstStyle/>
        <a:p>
          <a:endParaRPr lang="es-MX"/>
        </a:p>
      </dgm:t>
    </dgm:pt>
    <dgm:pt modelId="{04BD99FB-8E55-4D44-8F73-1562D734E376}" type="pres">
      <dgm:prSet presAssocID="{7CB66543-8E75-4672-B1F9-A52F8D069B75}" presName="fulcrum" presStyleLbl="alignAccFollowNode1" presStyleIdx="2" presStyleCnt="4"/>
      <dgm:spPr/>
      <dgm:t>
        <a:bodyPr/>
        <a:lstStyle/>
        <a:p>
          <a:endParaRPr lang="es-MX"/>
        </a:p>
      </dgm:t>
    </dgm:pt>
    <dgm:pt modelId="{997958A6-23F1-44C2-B3D4-13EE9EF86F92}" type="pres">
      <dgm:prSet presAssocID="{7CB66543-8E75-4672-B1F9-A52F8D069B75}" presName="balance_34" presStyleLbl="alignAccFollowNode1" presStyleIdx="3" presStyleCnt="4">
        <dgm:presLayoutVars>
          <dgm:bulletEnabled val="1"/>
        </dgm:presLayoutVars>
      </dgm:prSet>
      <dgm:spPr/>
    </dgm:pt>
    <dgm:pt modelId="{BD0A60A6-2326-4871-9564-9CB5DCE0607E}" type="pres">
      <dgm:prSet presAssocID="{7CB66543-8E75-4672-B1F9-A52F8D069B75}" presName="right_34_1" presStyleLbl="node1" presStyleIdx="0" presStyleCnt="7">
        <dgm:presLayoutVars>
          <dgm:bulletEnabled val="1"/>
        </dgm:presLayoutVars>
      </dgm:prSet>
      <dgm:spPr/>
      <dgm:t>
        <a:bodyPr/>
        <a:lstStyle/>
        <a:p>
          <a:endParaRPr lang="es-MX"/>
        </a:p>
      </dgm:t>
    </dgm:pt>
    <dgm:pt modelId="{91478EC4-54AA-474F-9AC6-C260FB3E4B59}" type="pres">
      <dgm:prSet presAssocID="{7CB66543-8E75-4672-B1F9-A52F8D069B75}" presName="right_34_2" presStyleLbl="node1" presStyleIdx="1" presStyleCnt="7">
        <dgm:presLayoutVars>
          <dgm:bulletEnabled val="1"/>
        </dgm:presLayoutVars>
      </dgm:prSet>
      <dgm:spPr/>
      <dgm:t>
        <a:bodyPr/>
        <a:lstStyle/>
        <a:p>
          <a:endParaRPr lang="es-MX"/>
        </a:p>
      </dgm:t>
    </dgm:pt>
    <dgm:pt modelId="{50579838-09C2-49C6-AE27-0375F0A6CEE7}" type="pres">
      <dgm:prSet presAssocID="{7CB66543-8E75-4672-B1F9-A52F8D069B75}" presName="right_34_3" presStyleLbl="node1" presStyleIdx="2" presStyleCnt="7">
        <dgm:presLayoutVars>
          <dgm:bulletEnabled val="1"/>
        </dgm:presLayoutVars>
      </dgm:prSet>
      <dgm:spPr/>
      <dgm:t>
        <a:bodyPr/>
        <a:lstStyle/>
        <a:p>
          <a:endParaRPr lang="es-MX"/>
        </a:p>
      </dgm:t>
    </dgm:pt>
    <dgm:pt modelId="{7544A357-2E22-45A4-BDE0-1DCE18881220}" type="pres">
      <dgm:prSet presAssocID="{7CB66543-8E75-4672-B1F9-A52F8D069B75}" presName="right_34_4" presStyleLbl="node1" presStyleIdx="3" presStyleCnt="7">
        <dgm:presLayoutVars>
          <dgm:bulletEnabled val="1"/>
        </dgm:presLayoutVars>
      </dgm:prSet>
      <dgm:spPr/>
      <dgm:t>
        <a:bodyPr/>
        <a:lstStyle/>
        <a:p>
          <a:endParaRPr lang="es-MX"/>
        </a:p>
      </dgm:t>
    </dgm:pt>
    <dgm:pt modelId="{82A979C2-E772-4300-B863-574EC95D856F}" type="pres">
      <dgm:prSet presAssocID="{7CB66543-8E75-4672-B1F9-A52F8D069B75}" presName="left_34_1" presStyleLbl="node1" presStyleIdx="4" presStyleCnt="7">
        <dgm:presLayoutVars>
          <dgm:bulletEnabled val="1"/>
        </dgm:presLayoutVars>
      </dgm:prSet>
      <dgm:spPr/>
      <dgm:t>
        <a:bodyPr/>
        <a:lstStyle/>
        <a:p>
          <a:endParaRPr lang="es-MX"/>
        </a:p>
      </dgm:t>
    </dgm:pt>
    <dgm:pt modelId="{FAA384B6-AF01-40E4-A865-BB8D4D9D4CA6}" type="pres">
      <dgm:prSet presAssocID="{7CB66543-8E75-4672-B1F9-A52F8D069B75}" presName="left_34_2" presStyleLbl="node1" presStyleIdx="5" presStyleCnt="7">
        <dgm:presLayoutVars>
          <dgm:bulletEnabled val="1"/>
        </dgm:presLayoutVars>
      </dgm:prSet>
      <dgm:spPr/>
      <dgm:t>
        <a:bodyPr/>
        <a:lstStyle/>
        <a:p>
          <a:endParaRPr lang="es-MX"/>
        </a:p>
      </dgm:t>
    </dgm:pt>
    <dgm:pt modelId="{52798E82-8941-46F4-B077-19EB5F94D534}" type="pres">
      <dgm:prSet presAssocID="{7CB66543-8E75-4672-B1F9-A52F8D069B75}" presName="left_34_3" presStyleLbl="node1" presStyleIdx="6" presStyleCnt="7">
        <dgm:presLayoutVars>
          <dgm:bulletEnabled val="1"/>
        </dgm:presLayoutVars>
      </dgm:prSet>
      <dgm:spPr/>
      <dgm:t>
        <a:bodyPr/>
        <a:lstStyle/>
        <a:p>
          <a:endParaRPr lang="es-MX"/>
        </a:p>
      </dgm:t>
    </dgm:pt>
  </dgm:ptLst>
  <dgm:cxnLst>
    <dgm:cxn modelId="{232B66B7-2E41-4076-ACFF-56D07A63C1F7}" srcId="{DCCE604A-6FC6-488F-BEC2-A8CD110367A0}" destId="{57FDDB2C-2A6B-4AF0-B637-92CB38755EB4}" srcOrd="2" destOrd="0" parTransId="{FF1F6CA7-2D46-4A08-9810-1B8E83261136}" sibTransId="{1856627C-310F-484B-AC1E-7C70F6A7E76E}"/>
    <dgm:cxn modelId="{A18F149B-F454-4694-A371-72527BCEA3A2}" type="presOf" srcId="{1D13EF8B-3450-49AD-A36E-DBCE1C717EC8}" destId="{91478EC4-54AA-474F-9AC6-C260FB3E4B59}" srcOrd="0" destOrd="0" presId="urn:microsoft.com/office/officeart/2005/8/layout/balance1"/>
    <dgm:cxn modelId="{8D097120-0224-4714-BFC1-9AA171C9306C}" type="presOf" srcId="{DCCE604A-6FC6-488F-BEC2-A8CD110367A0}" destId="{B8918319-0617-4E5C-B757-FA7146CD5D43}" srcOrd="0" destOrd="0" presId="urn:microsoft.com/office/officeart/2005/8/layout/balance1"/>
    <dgm:cxn modelId="{EB36A0E2-CC6B-496A-8E23-13D742785466}" type="presOf" srcId="{57FDDB2C-2A6B-4AF0-B637-92CB38755EB4}" destId="{52798E82-8941-46F4-B077-19EB5F94D534}" srcOrd="0" destOrd="0" presId="urn:microsoft.com/office/officeart/2005/8/layout/balance1"/>
    <dgm:cxn modelId="{8D57C698-297F-4CCE-BB46-29FB3936C76A}" srcId="{DCCE604A-6FC6-488F-BEC2-A8CD110367A0}" destId="{90729F8F-A52A-4B98-9413-7A83E0BB77D0}" srcOrd="1" destOrd="0" parTransId="{6DA43C59-A2A0-41FC-8C35-1CB457F72C9E}" sibTransId="{C2B2712A-AECA-48FF-9AF7-E3D00212D045}"/>
    <dgm:cxn modelId="{83368523-FA17-4352-9FBE-0E538C60B3CC}" type="presOf" srcId="{617E526E-5F42-4B8E-899F-A9ED702512BE}" destId="{50579838-09C2-49C6-AE27-0375F0A6CEE7}" srcOrd="0" destOrd="0" presId="urn:microsoft.com/office/officeart/2005/8/layout/balance1"/>
    <dgm:cxn modelId="{E9C8FB4A-A104-421B-A1F3-A96F387B8346}" srcId="{D2863D4B-6A20-4806-95D1-A582BAA2CEF6}" destId="{4863DE2E-9624-4E30-A301-E784DD2F678E}" srcOrd="0" destOrd="0" parTransId="{052E7A6F-F44E-42C8-90C4-81836603C0EF}" sibTransId="{FDA7772C-640A-471D-86FF-80A0590DDD2F}"/>
    <dgm:cxn modelId="{B5679896-B26D-44A2-981B-128557FE2896}" srcId="{D2863D4B-6A20-4806-95D1-A582BAA2CEF6}" destId="{1D13EF8B-3450-49AD-A36E-DBCE1C717EC8}" srcOrd="1" destOrd="0" parTransId="{931BE344-BF11-4A04-8241-9FE04C2B4D59}" sibTransId="{580FC050-8C22-4543-BF4E-A7E72F6D35A6}"/>
    <dgm:cxn modelId="{72AE1CA1-BE2E-43CD-B7ED-C7BBE1C7D44F}" srcId="{D2863D4B-6A20-4806-95D1-A582BAA2CEF6}" destId="{617E526E-5F42-4B8E-899F-A9ED702512BE}" srcOrd="2" destOrd="0" parTransId="{97312C5A-B0A5-4058-90C2-B27D709DAB49}" sibTransId="{63A7CAAD-5753-4E84-878C-ED0C5513F844}"/>
    <dgm:cxn modelId="{8601AB37-51D2-4839-BA09-71EBAB66D354}" srcId="{7CB66543-8E75-4672-B1F9-A52F8D069B75}" destId="{D2863D4B-6A20-4806-95D1-A582BAA2CEF6}" srcOrd="1" destOrd="0" parTransId="{969997A3-6E86-4271-8218-A5ECB43FC0B5}" sibTransId="{A3257CF9-F471-4390-8EA2-80515048315D}"/>
    <dgm:cxn modelId="{ACC7EA52-FC4D-4E08-925A-29EA1500A7CD}" srcId="{7CB66543-8E75-4672-B1F9-A52F8D069B75}" destId="{DCCE604A-6FC6-488F-BEC2-A8CD110367A0}" srcOrd="0" destOrd="0" parTransId="{A1E1962E-737A-4C10-B020-6FC83ABF1CCB}" sibTransId="{A3730461-5C95-4698-AE86-DC0218FBC44A}"/>
    <dgm:cxn modelId="{FE3EE87A-308E-41F7-906C-87B3D774B993}" type="presOf" srcId="{916495C9-806E-4D05-8778-1A71BDACAF1B}" destId="{7544A357-2E22-45A4-BDE0-1DCE18881220}" srcOrd="0" destOrd="0" presId="urn:microsoft.com/office/officeart/2005/8/layout/balance1"/>
    <dgm:cxn modelId="{5FA70AB6-1E6E-41F8-8BF6-2DEBB07BD45A}" type="presOf" srcId="{4863DE2E-9624-4E30-A301-E784DD2F678E}" destId="{BD0A60A6-2326-4871-9564-9CB5DCE0607E}" srcOrd="0" destOrd="0" presId="urn:microsoft.com/office/officeart/2005/8/layout/balance1"/>
    <dgm:cxn modelId="{EDF7E716-5127-4317-8D6F-18D83CD89D3B}" srcId="{D2863D4B-6A20-4806-95D1-A582BAA2CEF6}" destId="{916495C9-806E-4D05-8778-1A71BDACAF1B}" srcOrd="3" destOrd="0" parTransId="{73557158-7C58-4A19-BC3B-03A65FEE1524}" sibTransId="{B024D9D0-7DA6-4830-B6F8-E9FF6B618F9B}"/>
    <dgm:cxn modelId="{2C82DC01-98FB-4876-B80D-B21542D63FEE}" type="presOf" srcId="{7CB66543-8E75-4672-B1F9-A52F8D069B75}" destId="{6068BA47-4CAC-47F8-BBF1-C8A9D8C5D4AF}" srcOrd="0" destOrd="0" presId="urn:microsoft.com/office/officeart/2005/8/layout/balance1"/>
    <dgm:cxn modelId="{D239E55E-A01B-47BF-A908-B428F234B722}" type="presOf" srcId="{455F1029-2E4F-4E18-9967-D211F6E0D42C}" destId="{82A979C2-E772-4300-B863-574EC95D856F}" srcOrd="0" destOrd="0" presId="urn:microsoft.com/office/officeart/2005/8/layout/balance1"/>
    <dgm:cxn modelId="{4EBD63E7-A553-457D-8D42-A5FAEA84EE9C}" type="presOf" srcId="{90729F8F-A52A-4B98-9413-7A83E0BB77D0}" destId="{FAA384B6-AF01-40E4-A865-BB8D4D9D4CA6}" srcOrd="0" destOrd="0" presId="urn:microsoft.com/office/officeart/2005/8/layout/balance1"/>
    <dgm:cxn modelId="{05DBF0F0-6866-46E3-BC7D-BC4B1707CCF6}" srcId="{DCCE604A-6FC6-488F-BEC2-A8CD110367A0}" destId="{455F1029-2E4F-4E18-9967-D211F6E0D42C}" srcOrd="0" destOrd="0" parTransId="{984D9C57-9805-45FC-BD7A-11DA607D2AB6}" sibTransId="{C270AE13-6FD3-433E-B4B7-0360639CDA22}"/>
    <dgm:cxn modelId="{7AA27DBE-3365-4BDA-AD8B-20611CF30B37}" type="presOf" srcId="{D2863D4B-6A20-4806-95D1-A582BAA2CEF6}" destId="{18E63A8E-E47B-407B-920E-361A0D10238E}" srcOrd="0" destOrd="0" presId="urn:microsoft.com/office/officeart/2005/8/layout/balance1"/>
    <dgm:cxn modelId="{0FA98B1F-47BE-4573-AC19-B1CE643B7C7E}" type="presParOf" srcId="{6068BA47-4CAC-47F8-BBF1-C8A9D8C5D4AF}" destId="{BA004028-2424-42B8-8A02-BDFC0DE2C18E}" srcOrd="0" destOrd="0" presId="urn:microsoft.com/office/officeart/2005/8/layout/balance1"/>
    <dgm:cxn modelId="{3BE7A2EE-C628-4DDA-9DC5-13CAB1797B1D}" type="presParOf" srcId="{6068BA47-4CAC-47F8-BBF1-C8A9D8C5D4AF}" destId="{9531B1DB-E071-4BAF-B77E-AA033685111D}" srcOrd="1" destOrd="0" presId="urn:microsoft.com/office/officeart/2005/8/layout/balance1"/>
    <dgm:cxn modelId="{44B79431-2E61-44BE-A534-BBF27149CD67}" type="presParOf" srcId="{9531B1DB-E071-4BAF-B77E-AA033685111D}" destId="{B8918319-0617-4E5C-B757-FA7146CD5D43}" srcOrd="0" destOrd="0" presId="urn:microsoft.com/office/officeart/2005/8/layout/balance1"/>
    <dgm:cxn modelId="{9E85565F-8E3B-4BC0-ADB9-48B622F226CE}" type="presParOf" srcId="{9531B1DB-E071-4BAF-B77E-AA033685111D}" destId="{18E63A8E-E47B-407B-920E-361A0D10238E}" srcOrd="1" destOrd="0" presId="urn:microsoft.com/office/officeart/2005/8/layout/balance1"/>
    <dgm:cxn modelId="{2F5330BF-C5EB-4FE3-9BDE-E86A8AA90B89}" type="presParOf" srcId="{6068BA47-4CAC-47F8-BBF1-C8A9D8C5D4AF}" destId="{BCC4D8CA-C75C-4427-A7DC-587B9E2909DB}" srcOrd="2" destOrd="0" presId="urn:microsoft.com/office/officeart/2005/8/layout/balance1"/>
    <dgm:cxn modelId="{BEA28677-5454-463D-AB55-F42CB4E1EA37}" type="presParOf" srcId="{BCC4D8CA-C75C-4427-A7DC-587B9E2909DB}" destId="{00D6E993-1549-431C-B441-D0D784294C90}" srcOrd="0" destOrd="0" presId="urn:microsoft.com/office/officeart/2005/8/layout/balance1"/>
    <dgm:cxn modelId="{8E7DE9A8-07A2-4E59-99C3-EB7260F99470}" type="presParOf" srcId="{BCC4D8CA-C75C-4427-A7DC-587B9E2909DB}" destId="{04BD99FB-8E55-4D44-8F73-1562D734E376}" srcOrd="1" destOrd="0" presId="urn:microsoft.com/office/officeart/2005/8/layout/balance1"/>
    <dgm:cxn modelId="{D2C2D7F8-1EC1-4C13-8F70-15FBFE824407}" type="presParOf" srcId="{BCC4D8CA-C75C-4427-A7DC-587B9E2909DB}" destId="{997958A6-23F1-44C2-B3D4-13EE9EF86F92}" srcOrd="2" destOrd="0" presId="urn:microsoft.com/office/officeart/2005/8/layout/balance1"/>
    <dgm:cxn modelId="{67E09040-CBB5-424F-8879-64778D9052DB}" type="presParOf" srcId="{BCC4D8CA-C75C-4427-A7DC-587B9E2909DB}" destId="{BD0A60A6-2326-4871-9564-9CB5DCE0607E}" srcOrd="3" destOrd="0" presId="urn:microsoft.com/office/officeart/2005/8/layout/balance1"/>
    <dgm:cxn modelId="{90AF1C5D-8EDA-4B5F-A3A9-F8657F157771}" type="presParOf" srcId="{BCC4D8CA-C75C-4427-A7DC-587B9E2909DB}" destId="{91478EC4-54AA-474F-9AC6-C260FB3E4B59}" srcOrd="4" destOrd="0" presId="urn:microsoft.com/office/officeart/2005/8/layout/balance1"/>
    <dgm:cxn modelId="{B1248CF5-BCC5-46CB-AF02-9CAA6922C042}" type="presParOf" srcId="{BCC4D8CA-C75C-4427-A7DC-587B9E2909DB}" destId="{50579838-09C2-49C6-AE27-0375F0A6CEE7}" srcOrd="5" destOrd="0" presId="urn:microsoft.com/office/officeart/2005/8/layout/balance1"/>
    <dgm:cxn modelId="{E3ADDEF3-7EF3-440D-8C40-4203FEEC3BFD}" type="presParOf" srcId="{BCC4D8CA-C75C-4427-A7DC-587B9E2909DB}" destId="{7544A357-2E22-45A4-BDE0-1DCE18881220}" srcOrd="6" destOrd="0" presId="urn:microsoft.com/office/officeart/2005/8/layout/balance1"/>
    <dgm:cxn modelId="{04E65779-2054-4FB3-B16B-7914F0155B3B}" type="presParOf" srcId="{BCC4D8CA-C75C-4427-A7DC-587B9E2909DB}" destId="{82A979C2-E772-4300-B863-574EC95D856F}" srcOrd="7" destOrd="0" presId="urn:microsoft.com/office/officeart/2005/8/layout/balance1"/>
    <dgm:cxn modelId="{D5CDA7CC-565E-4DFC-8953-E198D67173D1}" type="presParOf" srcId="{BCC4D8CA-C75C-4427-A7DC-587B9E2909DB}" destId="{FAA384B6-AF01-40E4-A865-BB8D4D9D4CA6}" srcOrd="8" destOrd="0" presId="urn:microsoft.com/office/officeart/2005/8/layout/balance1"/>
    <dgm:cxn modelId="{45271BA5-B626-4018-B636-642F32F444BC}" type="presParOf" srcId="{BCC4D8CA-C75C-4427-A7DC-587B9E2909DB}" destId="{52798E82-8941-46F4-B077-19EB5F94D534}"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4C9D7B-A0AD-47C3-92B0-3ABFAB831248}" type="doc">
      <dgm:prSet loTypeId="urn:microsoft.com/office/officeart/2005/8/layout/hProcess9" loCatId="process" qsTypeId="urn:microsoft.com/office/officeart/2005/8/quickstyle/simple1" qsCatId="simple" csTypeId="urn:microsoft.com/office/officeart/2005/8/colors/accent5_2" csCatId="accent5" phldr="1"/>
      <dgm:spPr/>
    </dgm:pt>
    <dgm:pt modelId="{EFF919C2-48C7-4BCE-8A3D-A0EE92D1C125}">
      <dgm:prSet phldrT="[Texto]" custT="1">
        <dgm:style>
          <a:lnRef idx="0">
            <a:schemeClr val="accent1"/>
          </a:lnRef>
          <a:fillRef idx="3">
            <a:schemeClr val="accent1"/>
          </a:fillRef>
          <a:effectRef idx="3">
            <a:schemeClr val="accent1"/>
          </a:effectRef>
          <a:fontRef idx="minor">
            <a:schemeClr val="lt1"/>
          </a:fontRef>
        </dgm:style>
      </dgm:prSet>
      <dgm:spPr>
        <a:solidFill>
          <a:srgbClr val="3690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ts val="2200"/>
            </a:lnSpc>
          </a:pPr>
          <a:r>
            <a:rPr lang="es-MX" sz="1600" dirty="0" smtClean="0">
              <a:latin typeface="Century Gothic" pitchFamily="34" charset="0"/>
            </a:rPr>
            <a:t>SO envían listado de personas físicas y morales al </a:t>
          </a:r>
          <a:r>
            <a:rPr lang="es-MX" sz="1600" dirty="0" err="1" smtClean="0">
              <a:latin typeface="Century Gothic" pitchFamily="34" charset="0"/>
            </a:rPr>
            <a:t>Info</a:t>
          </a:r>
          <a:endParaRPr lang="es-MX" sz="1600" dirty="0" smtClean="0">
            <a:latin typeface="Century Gothic" pitchFamily="34" charset="0"/>
          </a:endParaRPr>
        </a:p>
        <a:p>
          <a:pPr>
            <a:lnSpc>
              <a:spcPct val="90000"/>
            </a:lnSpc>
          </a:pPr>
          <a:r>
            <a:rPr lang="es-MX" sz="1200" dirty="0" smtClean="0">
              <a:latin typeface="Century Gothic" pitchFamily="34" charset="0"/>
            </a:rPr>
            <a:t>(trimestralmente)</a:t>
          </a:r>
          <a:endParaRPr lang="es-MX" sz="1200" dirty="0">
            <a:latin typeface="Century Gothic" pitchFamily="34" charset="0"/>
          </a:endParaRPr>
        </a:p>
      </dgm:t>
    </dgm:pt>
    <dgm:pt modelId="{36E760B2-256E-4B37-8579-9B66456369B3}" type="parTrans" cxnId="{0489899A-DEDF-4F40-B84D-498F7AD996B8}">
      <dgm:prSet/>
      <dgm:spPr/>
      <dgm:t>
        <a:bodyPr/>
        <a:lstStyle/>
        <a:p>
          <a:endParaRPr lang="es-MX"/>
        </a:p>
      </dgm:t>
    </dgm:pt>
    <dgm:pt modelId="{D5D86D44-E46A-4751-83DF-3330B9B58C4D}" type="sibTrans" cxnId="{0489899A-DEDF-4F40-B84D-498F7AD996B8}">
      <dgm:prSet/>
      <dgm:spPr/>
      <dgm:t>
        <a:bodyPr/>
        <a:lstStyle/>
        <a:p>
          <a:endParaRPr lang="es-MX"/>
        </a:p>
      </dgm:t>
    </dgm:pt>
    <dgm:pt modelId="{82BDEC2F-9363-4083-A98F-0C188621DE9A}">
      <dgm:prSet phldrT="[Texto]" custT="1">
        <dgm:style>
          <a:lnRef idx="0">
            <a:schemeClr val="accent5"/>
          </a:lnRef>
          <a:fillRef idx="3">
            <a:schemeClr val="accent5"/>
          </a:fillRef>
          <a:effectRef idx="3">
            <a:schemeClr val="accent5"/>
          </a:effectRef>
          <a:fontRef idx="minor">
            <a:schemeClr val="lt1"/>
          </a:fontRef>
        </dgm:style>
      </dgm:prSet>
      <dgm:spPr>
        <a:solidFill>
          <a:srgbClr val="4747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ts val="2400"/>
            </a:lnSpc>
          </a:pPr>
          <a:r>
            <a:rPr lang="es-MX" sz="1600" dirty="0" smtClean="0">
              <a:latin typeface="Century Gothic" pitchFamily="34" charset="0"/>
            </a:rPr>
            <a:t>InfoDF analiza y pondera:</a:t>
          </a:r>
          <a:endParaRPr lang="es-MX" sz="1600" dirty="0">
            <a:latin typeface="Century Gothic" pitchFamily="34" charset="0"/>
          </a:endParaRPr>
        </a:p>
      </dgm:t>
    </dgm:pt>
    <dgm:pt modelId="{F83B4884-E00B-4613-A608-511DB260ABFB}" type="parTrans" cxnId="{EC9E87F0-F17A-4D81-8B59-03FAE1E5DB61}">
      <dgm:prSet/>
      <dgm:spPr/>
      <dgm:t>
        <a:bodyPr/>
        <a:lstStyle/>
        <a:p>
          <a:endParaRPr lang="es-MX"/>
        </a:p>
      </dgm:t>
    </dgm:pt>
    <dgm:pt modelId="{6B825027-BA49-4B33-B3D5-2E169788BDE3}" type="sibTrans" cxnId="{EC9E87F0-F17A-4D81-8B59-03FAE1E5DB61}">
      <dgm:prSet/>
      <dgm:spPr/>
      <dgm:t>
        <a:bodyPr/>
        <a:lstStyle/>
        <a:p>
          <a:endParaRPr lang="es-MX"/>
        </a:p>
      </dgm:t>
    </dgm:pt>
    <dgm:pt modelId="{0D94E154-5F13-4D5B-A859-75074A22A65B}">
      <dgm:prSet phldrT="[Texto]" custT="1"/>
      <dgm:spPr>
        <a:solidFill>
          <a:srgbClr val="3690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ts val="2200"/>
            </a:lnSpc>
          </a:pPr>
          <a:r>
            <a:rPr lang="es-MX" sz="1600" dirty="0" smtClean="0">
              <a:latin typeface="Century Gothic" pitchFamily="34" charset="0"/>
            </a:rPr>
            <a:t>InfoDF </a:t>
          </a:r>
          <a:r>
            <a:rPr lang="es-MX" sz="1600" i="0" dirty="0" smtClean="0">
              <a:latin typeface="Century Gothic" pitchFamily="34" charset="0"/>
            </a:rPr>
            <a:t>determina </a:t>
          </a:r>
          <a:r>
            <a:rPr lang="es-MX" sz="1600" b="0" i="1" dirty="0" smtClean="0">
              <a:latin typeface="Century Gothic" pitchFamily="34" charset="0"/>
            </a:rPr>
            <a:t>Padrón de Personas físicas y morales sujetas a OT</a:t>
          </a:r>
          <a:endParaRPr lang="es-MX" sz="1600" b="0" i="1" dirty="0">
            <a:latin typeface="Century Gothic" pitchFamily="34" charset="0"/>
          </a:endParaRPr>
        </a:p>
      </dgm:t>
    </dgm:pt>
    <dgm:pt modelId="{E8DFBFC3-495B-4593-A65E-991C16599D5A}" type="parTrans" cxnId="{60831382-B138-426E-A507-A270C55E6E50}">
      <dgm:prSet/>
      <dgm:spPr/>
      <dgm:t>
        <a:bodyPr/>
        <a:lstStyle/>
        <a:p>
          <a:endParaRPr lang="es-MX"/>
        </a:p>
      </dgm:t>
    </dgm:pt>
    <dgm:pt modelId="{1CC3C80E-DE94-458A-974F-9F9899A26F9B}" type="sibTrans" cxnId="{60831382-B138-426E-A507-A270C55E6E50}">
      <dgm:prSet/>
      <dgm:spPr/>
      <dgm:t>
        <a:bodyPr/>
        <a:lstStyle/>
        <a:p>
          <a:endParaRPr lang="es-MX"/>
        </a:p>
      </dgm:t>
    </dgm:pt>
    <dgm:pt modelId="{51C3BDF5-E75A-459E-9CE7-AC5F6A1458EC}" type="pres">
      <dgm:prSet presAssocID="{3D4C9D7B-A0AD-47C3-92B0-3ABFAB831248}" presName="CompostProcess" presStyleCnt="0">
        <dgm:presLayoutVars>
          <dgm:dir/>
          <dgm:resizeHandles val="exact"/>
        </dgm:presLayoutVars>
      </dgm:prSet>
      <dgm:spPr/>
    </dgm:pt>
    <dgm:pt modelId="{103CE7D2-894F-4087-A811-9E481DDEFFB4}" type="pres">
      <dgm:prSet presAssocID="{3D4C9D7B-A0AD-47C3-92B0-3ABFAB831248}" presName="arrow" presStyleLbl="bgShp" presStyleIdx="0" presStyleCnt="1" custLinFactNeighborX="-35870" custLinFactNeighborY="-15565"/>
      <dgm:spPr/>
    </dgm:pt>
    <dgm:pt modelId="{7C42B425-3240-4835-912C-669747509CB7}" type="pres">
      <dgm:prSet presAssocID="{3D4C9D7B-A0AD-47C3-92B0-3ABFAB831248}" presName="linearProcess" presStyleCnt="0"/>
      <dgm:spPr/>
    </dgm:pt>
    <dgm:pt modelId="{066A4838-007F-46CC-9BB3-7708B098F86A}" type="pres">
      <dgm:prSet presAssocID="{EFF919C2-48C7-4BCE-8A3D-A0EE92D1C125}" presName="textNode" presStyleLbl="node1" presStyleIdx="0" presStyleCnt="3">
        <dgm:presLayoutVars>
          <dgm:bulletEnabled val="1"/>
        </dgm:presLayoutVars>
      </dgm:prSet>
      <dgm:spPr/>
      <dgm:t>
        <a:bodyPr/>
        <a:lstStyle/>
        <a:p>
          <a:endParaRPr lang="es-MX"/>
        </a:p>
      </dgm:t>
    </dgm:pt>
    <dgm:pt modelId="{FDE19041-5C83-43A1-AE53-B248DB17B15C}" type="pres">
      <dgm:prSet presAssocID="{D5D86D44-E46A-4751-83DF-3330B9B58C4D}" presName="sibTrans" presStyleCnt="0"/>
      <dgm:spPr/>
    </dgm:pt>
    <dgm:pt modelId="{543504BE-4131-4825-9A03-70057CD9817D}" type="pres">
      <dgm:prSet presAssocID="{82BDEC2F-9363-4083-A98F-0C188621DE9A}" presName="textNode" presStyleLbl="node1" presStyleIdx="1" presStyleCnt="3">
        <dgm:presLayoutVars>
          <dgm:bulletEnabled val="1"/>
        </dgm:presLayoutVars>
      </dgm:prSet>
      <dgm:spPr/>
      <dgm:t>
        <a:bodyPr/>
        <a:lstStyle/>
        <a:p>
          <a:endParaRPr lang="es-MX"/>
        </a:p>
      </dgm:t>
    </dgm:pt>
    <dgm:pt modelId="{76073B1C-2458-4208-AB17-DEBA7A54F794}" type="pres">
      <dgm:prSet presAssocID="{6B825027-BA49-4B33-B3D5-2E169788BDE3}" presName="sibTrans" presStyleCnt="0"/>
      <dgm:spPr/>
    </dgm:pt>
    <dgm:pt modelId="{912304F1-DD28-4EE7-A367-C4375E520A3C}" type="pres">
      <dgm:prSet presAssocID="{0D94E154-5F13-4D5B-A859-75074A22A65B}" presName="textNode" presStyleLbl="node1" presStyleIdx="2" presStyleCnt="3">
        <dgm:presLayoutVars>
          <dgm:bulletEnabled val="1"/>
        </dgm:presLayoutVars>
      </dgm:prSet>
      <dgm:spPr/>
      <dgm:t>
        <a:bodyPr/>
        <a:lstStyle/>
        <a:p>
          <a:endParaRPr lang="es-MX"/>
        </a:p>
      </dgm:t>
    </dgm:pt>
  </dgm:ptLst>
  <dgm:cxnLst>
    <dgm:cxn modelId="{47CEEA6E-2676-42D6-A103-15F92CF46472}" type="presOf" srcId="{3D4C9D7B-A0AD-47C3-92B0-3ABFAB831248}" destId="{51C3BDF5-E75A-459E-9CE7-AC5F6A1458EC}" srcOrd="0" destOrd="0" presId="urn:microsoft.com/office/officeart/2005/8/layout/hProcess9"/>
    <dgm:cxn modelId="{6C6C7482-A4C4-4A50-BF94-A14861A56F8E}" type="presOf" srcId="{0D94E154-5F13-4D5B-A859-75074A22A65B}" destId="{912304F1-DD28-4EE7-A367-C4375E520A3C}" srcOrd="0" destOrd="0" presId="urn:microsoft.com/office/officeart/2005/8/layout/hProcess9"/>
    <dgm:cxn modelId="{27F3AC66-9684-4CA9-A63F-5E08191FC814}" type="presOf" srcId="{EFF919C2-48C7-4BCE-8A3D-A0EE92D1C125}" destId="{066A4838-007F-46CC-9BB3-7708B098F86A}" srcOrd="0" destOrd="0" presId="urn:microsoft.com/office/officeart/2005/8/layout/hProcess9"/>
    <dgm:cxn modelId="{60831382-B138-426E-A507-A270C55E6E50}" srcId="{3D4C9D7B-A0AD-47C3-92B0-3ABFAB831248}" destId="{0D94E154-5F13-4D5B-A859-75074A22A65B}" srcOrd="2" destOrd="0" parTransId="{E8DFBFC3-495B-4593-A65E-991C16599D5A}" sibTransId="{1CC3C80E-DE94-458A-974F-9F9899A26F9B}"/>
    <dgm:cxn modelId="{0489899A-DEDF-4F40-B84D-498F7AD996B8}" srcId="{3D4C9D7B-A0AD-47C3-92B0-3ABFAB831248}" destId="{EFF919C2-48C7-4BCE-8A3D-A0EE92D1C125}" srcOrd="0" destOrd="0" parTransId="{36E760B2-256E-4B37-8579-9B66456369B3}" sibTransId="{D5D86D44-E46A-4751-83DF-3330B9B58C4D}"/>
    <dgm:cxn modelId="{FC3446D6-76A2-4848-B59C-F012397D7126}" type="presOf" srcId="{82BDEC2F-9363-4083-A98F-0C188621DE9A}" destId="{543504BE-4131-4825-9A03-70057CD9817D}" srcOrd="0" destOrd="0" presId="urn:microsoft.com/office/officeart/2005/8/layout/hProcess9"/>
    <dgm:cxn modelId="{EC9E87F0-F17A-4D81-8B59-03FAE1E5DB61}" srcId="{3D4C9D7B-A0AD-47C3-92B0-3ABFAB831248}" destId="{82BDEC2F-9363-4083-A98F-0C188621DE9A}" srcOrd="1" destOrd="0" parTransId="{F83B4884-E00B-4613-A608-511DB260ABFB}" sibTransId="{6B825027-BA49-4B33-B3D5-2E169788BDE3}"/>
    <dgm:cxn modelId="{5F14F7D4-5F32-4505-ABE2-02819D37585D}" type="presParOf" srcId="{51C3BDF5-E75A-459E-9CE7-AC5F6A1458EC}" destId="{103CE7D2-894F-4087-A811-9E481DDEFFB4}" srcOrd="0" destOrd="0" presId="urn:microsoft.com/office/officeart/2005/8/layout/hProcess9"/>
    <dgm:cxn modelId="{DA42BFB7-1276-4B03-818E-0CF2A34276A5}" type="presParOf" srcId="{51C3BDF5-E75A-459E-9CE7-AC5F6A1458EC}" destId="{7C42B425-3240-4835-912C-669747509CB7}" srcOrd="1" destOrd="0" presId="urn:microsoft.com/office/officeart/2005/8/layout/hProcess9"/>
    <dgm:cxn modelId="{01B8FDC6-5B86-42D2-838B-1895205E917F}" type="presParOf" srcId="{7C42B425-3240-4835-912C-669747509CB7}" destId="{066A4838-007F-46CC-9BB3-7708B098F86A}" srcOrd="0" destOrd="0" presId="urn:microsoft.com/office/officeart/2005/8/layout/hProcess9"/>
    <dgm:cxn modelId="{C2AB5431-A3CE-44FD-A8C4-831166A72F86}" type="presParOf" srcId="{7C42B425-3240-4835-912C-669747509CB7}" destId="{FDE19041-5C83-43A1-AE53-B248DB17B15C}" srcOrd="1" destOrd="0" presId="urn:microsoft.com/office/officeart/2005/8/layout/hProcess9"/>
    <dgm:cxn modelId="{FA66E757-2E91-479C-9D63-9649B85DB76C}" type="presParOf" srcId="{7C42B425-3240-4835-912C-669747509CB7}" destId="{543504BE-4131-4825-9A03-70057CD9817D}" srcOrd="2" destOrd="0" presId="urn:microsoft.com/office/officeart/2005/8/layout/hProcess9"/>
    <dgm:cxn modelId="{387BDAE7-6F5D-45B0-BE5D-9C6EC92AEB77}" type="presParOf" srcId="{7C42B425-3240-4835-912C-669747509CB7}" destId="{76073B1C-2458-4208-AB17-DEBA7A54F794}" srcOrd="3" destOrd="0" presId="urn:microsoft.com/office/officeart/2005/8/layout/hProcess9"/>
    <dgm:cxn modelId="{3065A0D1-D32B-43BA-B6C9-F9603F613A1A}" type="presParOf" srcId="{7C42B425-3240-4835-912C-669747509CB7}" destId="{912304F1-DD28-4EE7-A367-C4375E520A3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1FC3C-3155-4CA1-A0CD-DF16327CFF25}"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s-MX"/>
        </a:p>
      </dgm:t>
    </dgm:pt>
    <dgm:pt modelId="{F7457246-8D87-4144-B53E-FB37589A28DD}">
      <dgm:prSet phldrT="[Texto]" custT="1">
        <dgm:style>
          <a:lnRef idx="1">
            <a:schemeClr val="accent5"/>
          </a:lnRef>
          <a:fillRef idx="2">
            <a:schemeClr val="accent5"/>
          </a:fillRef>
          <a:effectRef idx="1">
            <a:schemeClr val="accent5"/>
          </a:effectRef>
          <a:fontRef idx="minor">
            <a:schemeClr val="dk1"/>
          </a:fontRef>
        </dgm:style>
      </dgm:prSet>
      <dgm:spPr>
        <a:solidFill>
          <a:srgbClr val="3690A8"/>
        </a:solidFill>
        <a:ln>
          <a:solidFill>
            <a:srgbClr val="3690A8"/>
          </a:solidFill>
        </a:ln>
      </dgm:spPr>
      <dgm:t>
        <a:bodyPr/>
        <a:lstStyle/>
        <a:p>
          <a:pPr>
            <a:lnSpc>
              <a:spcPts val="2420"/>
            </a:lnSpc>
          </a:pPr>
          <a:r>
            <a:rPr lang="es-ES" sz="1800" b="1" dirty="0" err="1" smtClean="0">
              <a:solidFill>
                <a:srgbClr val="EF1190"/>
              </a:solidFill>
              <a:latin typeface="Century Gothic" pitchFamily="34" charset="0"/>
            </a:rPr>
            <a:t>Info</a:t>
          </a:r>
          <a:r>
            <a:rPr lang="es-ES" sz="1800" dirty="0" smtClean="0">
              <a:solidFill>
                <a:schemeClr val="bg1"/>
              </a:solidFill>
              <a:latin typeface="Century Gothic" pitchFamily="34" charset="0"/>
            </a:rPr>
            <a:t> solicita a dichas personas que le remitan el </a:t>
          </a:r>
          <a:r>
            <a:rPr lang="es-ES" sz="1800" b="1" dirty="0" smtClean="0">
              <a:solidFill>
                <a:schemeClr val="bg1"/>
              </a:solidFill>
              <a:latin typeface="Century Gothic" pitchFamily="34" charset="0"/>
            </a:rPr>
            <a:t>listado de información que consideren de interés público.</a:t>
          </a:r>
          <a:endParaRPr lang="es-MX" sz="1800" dirty="0">
            <a:solidFill>
              <a:schemeClr val="bg1"/>
            </a:solidFill>
            <a:latin typeface="Century Gothic" pitchFamily="34" charset="0"/>
          </a:endParaRPr>
        </a:p>
      </dgm:t>
    </dgm:pt>
    <dgm:pt modelId="{85F0B3D5-4A29-43C9-98B0-BF03FA00BCD6}" type="parTrans" cxnId="{71E48DB9-9E6D-45A0-A58C-613EF0C5DDAC}">
      <dgm:prSet/>
      <dgm:spPr/>
      <dgm:t>
        <a:bodyPr/>
        <a:lstStyle/>
        <a:p>
          <a:endParaRPr lang="es-MX" sz="1800"/>
        </a:p>
      </dgm:t>
    </dgm:pt>
    <dgm:pt modelId="{BF8D850D-249A-4122-8481-C08CFE396D18}" type="sibTrans" cxnId="{71E48DB9-9E6D-45A0-A58C-613EF0C5DDAC}">
      <dgm:prSet/>
      <dgm:spPr/>
      <dgm:t>
        <a:bodyPr/>
        <a:lstStyle/>
        <a:p>
          <a:endParaRPr lang="es-MX" sz="1800"/>
        </a:p>
      </dgm:t>
    </dgm:pt>
    <dgm:pt modelId="{8A7D2373-57F1-4E0D-8AE4-FB883B63F06E}">
      <dgm:prSet phldrT="[Texto]" custT="1">
        <dgm:style>
          <a:lnRef idx="1">
            <a:schemeClr val="accent6"/>
          </a:lnRef>
          <a:fillRef idx="2">
            <a:schemeClr val="accent6"/>
          </a:fillRef>
          <a:effectRef idx="1">
            <a:schemeClr val="accent6"/>
          </a:effectRef>
          <a:fontRef idx="minor">
            <a:schemeClr val="dk1"/>
          </a:fontRef>
        </dgm:style>
      </dgm:prSet>
      <dgm:spPr>
        <a:solidFill>
          <a:srgbClr val="474747"/>
        </a:solidFill>
        <a:ln>
          <a:solidFill>
            <a:srgbClr val="474747"/>
          </a:solidFill>
        </a:ln>
      </dgm:spPr>
      <dgm:t>
        <a:bodyPr/>
        <a:lstStyle/>
        <a:p>
          <a:pPr>
            <a:lnSpc>
              <a:spcPts val="2360"/>
            </a:lnSpc>
          </a:pPr>
          <a:r>
            <a:rPr lang="es-MX" sz="1800" b="1" baseline="0" dirty="0" err="1" smtClean="0">
              <a:solidFill>
                <a:srgbClr val="EF1190"/>
              </a:solidFill>
              <a:latin typeface="Century Gothic" pitchFamily="34" charset="0"/>
            </a:rPr>
            <a:t>Info</a:t>
          </a:r>
          <a:r>
            <a:rPr lang="es-MX" sz="1800" baseline="0" dirty="0" smtClean="0">
              <a:solidFill>
                <a:schemeClr val="bg1"/>
              </a:solidFill>
              <a:latin typeface="Century Gothic" pitchFamily="34" charset="0"/>
            </a:rPr>
            <a:t> revisa el listado que remitieron dichas personas: le añade, le quita o confirma los contenidos de información.</a:t>
          </a:r>
          <a:endParaRPr lang="es-MX" sz="1800" dirty="0">
            <a:solidFill>
              <a:schemeClr val="bg1"/>
            </a:solidFill>
            <a:latin typeface="Century Gothic" pitchFamily="34" charset="0"/>
          </a:endParaRPr>
        </a:p>
      </dgm:t>
    </dgm:pt>
    <dgm:pt modelId="{0C9ECA60-BE47-4580-9AFB-376F8BFD7224}" type="parTrans" cxnId="{9FE7C7A5-00AB-44DE-B827-36D2F32D7925}">
      <dgm:prSet/>
      <dgm:spPr/>
      <dgm:t>
        <a:bodyPr/>
        <a:lstStyle/>
        <a:p>
          <a:endParaRPr lang="es-MX" sz="1800"/>
        </a:p>
      </dgm:t>
    </dgm:pt>
    <dgm:pt modelId="{3E11BC88-C350-4745-AACC-BDAF1F889272}" type="sibTrans" cxnId="{9FE7C7A5-00AB-44DE-B827-36D2F32D7925}">
      <dgm:prSet/>
      <dgm:spPr/>
      <dgm:t>
        <a:bodyPr/>
        <a:lstStyle/>
        <a:p>
          <a:endParaRPr lang="es-MX" sz="1800"/>
        </a:p>
      </dgm:t>
    </dgm:pt>
    <dgm:pt modelId="{4776F7B4-A206-490F-9BC4-B509FB4E0EEA}">
      <dgm:prSet phldrT="[Texto]" custT="1"/>
      <dgm:spPr>
        <a:solidFill>
          <a:srgbClr val="3690A8"/>
        </a:solidFill>
        <a:ln>
          <a:solidFill>
            <a:srgbClr val="3690A8"/>
          </a:solidFill>
        </a:ln>
      </dgm:spPr>
      <dgm:t>
        <a:bodyPr/>
        <a:lstStyle/>
        <a:p>
          <a:pPr algn="just">
            <a:lnSpc>
              <a:spcPts val="2460"/>
            </a:lnSpc>
          </a:pPr>
          <a:r>
            <a:rPr lang="es-ES" sz="1800" b="1" dirty="0" err="1" smtClean="0">
              <a:solidFill>
                <a:srgbClr val="EF1190"/>
              </a:solidFill>
              <a:latin typeface="Century Gothic" pitchFamily="34" charset="0"/>
            </a:rPr>
            <a:t>Info</a:t>
          </a:r>
          <a:r>
            <a:rPr lang="es-ES" sz="1800" dirty="0" smtClean="0">
              <a:latin typeface="Century Gothic" pitchFamily="34" charset="0"/>
            </a:rPr>
            <a:t> </a:t>
          </a:r>
          <a:r>
            <a:rPr lang="es-ES" sz="1800" b="1" dirty="0" smtClean="0">
              <a:latin typeface="Century Gothic" pitchFamily="34" charset="0"/>
            </a:rPr>
            <a:t>determina </a:t>
          </a:r>
          <a:r>
            <a:rPr lang="es-ES" sz="1800" b="0" dirty="0" smtClean="0">
              <a:latin typeface="Century Gothic" pitchFamily="34" charset="0"/>
            </a:rPr>
            <a:t>las</a:t>
          </a:r>
          <a:r>
            <a:rPr lang="es-ES" sz="1800" b="1" dirty="0" smtClean="0">
              <a:latin typeface="Century Gothic" pitchFamily="34" charset="0"/>
            </a:rPr>
            <a:t> obligaciones de transparencia </a:t>
          </a:r>
          <a:r>
            <a:rPr lang="es-ES" sz="1800" dirty="0" smtClean="0">
              <a:latin typeface="Century Gothic" pitchFamily="34" charset="0"/>
            </a:rPr>
            <a:t>que deberán difundir esas personas y los </a:t>
          </a:r>
          <a:r>
            <a:rPr lang="es-ES" sz="1800" b="1" dirty="0" smtClean="0">
              <a:latin typeface="Century Gothic" pitchFamily="34" charset="0"/>
            </a:rPr>
            <a:t>plazos</a:t>
          </a:r>
          <a:r>
            <a:rPr lang="es-ES" sz="1800" dirty="0" smtClean="0">
              <a:latin typeface="Century Gothic" pitchFamily="34" charset="0"/>
            </a:rPr>
            <a:t> para ello.</a:t>
          </a:r>
        </a:p>
      </dgm:t>
    </dgm:pt>
    <dgm:pt modelId="{5ECCA32F-9489-46E3-AF25-DC02FB96C0F0}" type="parTrans" cxnId="{886B9405-4C8B-4D9A-9A25-08F2B251F363}">
      <dgm:prSet/>
      <dgm:spPr/>
      <dgm:t>
        <a:bodyPr/>
        <a:lstStyle/>
        <a:p>
          <a:endParaRPr lang="es-MX" sz="1800"/>
        </a:p>
      </dgm:t>
    </dgm:pt>
    <dgm:pt modelId="{19598407-9AF6-40F7-9AAA-43B40121F24C}" type="sibTrans" cxnId="{886B9405-4C8B-4D9A-9A25-08F2B251F363}">
      <dgm:prSet/>
      <dgm:spPr/>
      <dgm:t>
        <a:bodyPr/>
        <a:lstStyle/>
        <a:p>
          <a:endParaRPr lang="es-MX" sz="1800"/>
        </a:p>
      </dgm:t>
    </dgm:pt>
    <dgm:pt modelId="{D82CEBFD-4D4A-4752-B5B1-4D1432809C20}" type="pres">
      <dgm:prSet presAssocID="{55E1FC3C-3155-4CA1-A0CD-DF16327CFF25}" presName="Name0" presStyleCnt="0">
        <dgm:presLayoutVars>
          <dgm:chMax val="7"/>
          <dgm:chPref val="7"/>
          <dgm:dir/>
        </dgm:presLayoutVars>
      </dgm:prSet>
      <dgm:spPr/>
      <dgm:t>
        <a:bodyPr/>
        <a:lstStyle/>
        <a:p>
          <a:endParaRPr lang="es-MX"/>
        </a:p>
      </dgm:t>
    </dgm:pt>
    <dgm:pt modelId="{5BD80FB0-9899-4DFA-939A-497EFC3ECA05}" type="pres">
      <dgm:prSet presAssocID="{55E1FC3C-3155-4CA1-A0CD-DF16327CFF25}" presName="Name1" presStyleCnt="0"/>
      <dgm:spPr/>
      <dgm:t>
        <a:bodyPr/>
        <a:lstStyle/>
        <a:p>
          <a:endParaRPr lang="es-MX"/>
        </a:p>
      </dgm:t>
    </dgm:pt>
    <dgm:pt modelId="{3D5982F6-6A25-4D8F-B029-3072CCC9AA39}" type="pres">
      <dgm:prSet presAssocID="{55E1FC3C-3155-4CA1-A0CD-DF16327CFF25}" presName="cycle" presStyleCnt="0"/>
      <dgm:spPr/>
      <dgm:t>
        <a:bodyPr/>
        <a:lstStyle/>
        <a:p>
          <a:endParaRPr lang="es-MX"/>
        </a:p>
      </dgm:t>
    </dgm:pt>
    <dgm:pt modelId="{4C19B4D4-8C3D-4E0F-B63B-E28A9AB5F7F5}" type="pres">
      <dgm:prSet presAssocID="{55E1FC3C-3155-4CA1-A0CD-DF16327CFF25}" presName="srcNode" presStyleLbl="node1" presStyleIdx="0" presStyleCnt="3"/>
      <dgm:spPr/>
      <dgm:t>
        <a:bodyPr/>
        <a:lstStyle/>
        <a:p>
          <a:endParaRPr lang="es-MX"/>
        </a:p>
      </dgm:t>
    </dgm:pt>
    <dgm:pt modelId="{A5C9D8AF-8053-459E-86AF-ED0F2CC4518C}" type="pres">
      <dgm:prSet presAssocID="{55E1FC3C-3155-4CA1-A0CD-DF16327CFF25}" presName="conn" presStyleLbl="parChTrans1D2" presStyleIdx="0" presStyleCnt="1"/>
      <dgm:spPr/>
      <dgm:t>
        <a:bodyPr/>
        <a:lstStyle/>
        <a:p>
          <a:endParaRPr lang="es-MX"/>
        </a:p>
      </dgm:t>
    </dgm:pt>
    <dgm:pt modelId="{315EDC74-FA85-48FB-874F-C7F098EF4505}" type="pres">
      <dgm:prSet presAssocID="{55E1FC3C-3155-4CA1-A0CD-DF16327CFF25}" presName="extraNode" presStyleLbl="node1" presStyleIdx="0" presStyleCnt="3"/>
      <dgm:spPr/>
      <dgm:t>
        <a:bodyPr/>
        <a:lstStyle/>
        <a:p>
          <a:endParaRPr lang="es-MX"/>
        </a:p>
      </dgm:t>
    </dgm:pt>
    <dgm:pt modelId="{75B0C6E8-1CBA-40DE-B464-B0796F634813}" type="pres">
      <dgm:prSet presAssocID="{55E1FC3C-3155-4CA1-A0CD-DF16327CFF25}" presName="dstNode" presStyleLbl="node1" presStyleIdx="0" presStyleCnt="3"/>
      <dgm:spPr/>
      <dgm:t>
        <a:bodyPr/>
        <a:lstStyle/>
        <a:p>
          <a:endParaRPr lang="es-MX"/>
        </a:p>
      </dgm:t>
    </dgm:pt>
    <dgm:pt modelId="{95A990EC-EAE2-428C-9EE3-B5FE4D80D32E}" type="pres">
      <dgm:prSet presAssocID="{F7457246-8D87-4144-B53E-FB37589A28DD}" presName="text_1" presStyleLbl="node1" presStyleIdx="0" presStyleCnt="3">
        <dgm:presLayoutVars>
          <dgm:bulletEnabled val="1"/>
        </dgm:presLayoutVars>
      </dgm:prSet>
      <dgm:spPr/>
      <dgm:t>
        <a:bodyPr/>
        <a:lstStyle/>
        <a:p>
          <a:endParaRPr lang="es-MX"/>
        </a:p>
      </dgm:t>
    </dgm:pt>
    <dgm:pt modelId="{08FF96C6-15D9-42CA-B0E8-2DB575CBFA2A}" type="pres">
      <dgm:prSet presAssocID="{F7457246-8D87-4144-B53E-FB37589A28DD}" presName="accent_1" presStyleCnt="0"/>
      <dgm:spPr/>
      <dgm:t>
        <a:bodyPr/>
        <a:lstStyle/>
        <a:p>
          <a:endParaRPr lang="es-MX"/>
        </a:p>
      </dgm:t>
    </dgm:pt>
    <dgm:pt modelId="{26A6FABB-F759-4262-A09F-DB32ECCD13A4}" type="pres">
      <dgm:prSet presAssocID="{F7457246-8D87-4144-B53E-FB37589A28DD}" presName="accentRepeatNode" presStyleLbl="solidFgAcc1" presStyleIdx="0" presStyleCnt="3">
        <dgm:style>
          <a:lnRef idx="0">
            <a:schemeClr val="accent5"/>
          </a:lnRef>
          <a:fillRef idx="3">
            <a:schemeClr val="accent5"/>
          </a:fillRef>
          <a:effectRef idx="3">
            <a:schemeClr val="accent5"/>
          </a:effectRef>
          <a:fontRef idx="minor">
            <a:schemeClr val="lt1"/>
          </a:fontRef>
        </dgm:style>
      </dgm:prSet>
      <dgm:spPr>
        <a:solidFill>
          <a:srgbClr val="474747"/>
        </a:solidFill>
        <a:ln>
          <a:solidFill>
            <a:srgbClr val="474747"/>
          </a:solidFill>
        </a:ln>
      </dgm:spPr>
      <dgm:t>
        <a:bodyPr/>
        <a:lstStyle/>
        <a:p>
          <a:endParaRPr lang="es-MX"/>
        </a:p>
      </dgm:t>
    </dgm:pt>
    <dgm:pt modelId="{7E6AD90A-56E8-4F21-8295-E671171D4427}" type="pres">
      <dgm:prSet presAssocID="{8A7D2373-57F1-4E0D-8AE4-FB883B63F06E}" presName="text_2" presStyleLbl="node1" presStyleIdx="1" presStyleCnt="3">
        <dgm:presLayoutVars>
          <dgm:bulletEnabled val="1"/>
        </dgm:presLayoutVars>
      </dgm:prSet>
      <dgm:spPr/>
      <dgm:t>
        <a:bodyPr/>
        <a:lstStyle/>
        <a:p>
          <a:endParaRPr lang="es-MX"/>
        </a:p>
      </dgm:t>
    </dgm:pt>
    <dgm:pt modelId="{919775F7-3AF8-4B8D-86E3-AE89E7EE99CA}" type="pres">
      <dgm:prSet presAssocID="{8A7D2373-57F1-4E0D-8AE4-FB883B63F06E}" presName="accent_2" presStyleCnt="0"/>
      <dgm:spPr/>
      <dgm:t>
        <a:bodyPr/>
        <a:lstStyle/>
        <a:p>
          <a:endParaRPr lang="es-MX"/>
        </a:p>
      </dgm:t>
    </dgm:pt>
    <dgm:pt modelId="{DF73EE73-ED49-4220-96B6-511C1C57371C}" type="pres">
      <dgm:prSet presAssocID="{8A7D2373-57F1-4E0D-8AE4-FB883B63F06E}" presName="accentRepeatNode" presStyleLbl="solidFgAcc1" presStyleIdx="1" presStyleCnt="3">
        <dgm:style>
          <a:lnRef idx="0">
            <a:schemeClr val="accent6"/>
          </a:lnRef>
          <a:fillRef idx="3">
            <a:schemeClr val="accent6"/>
          </a:fillRef>
          <a:effectRef idx="3">
            <a:schemeClr val="accent6"/>
          </a:effectRef>
          <a:fontRef idx="minor">
            <a:schemeClr val="lt1"/>
          </a:fontRef>
        </dgm:style>
      </dgm:prSet>
      <dgm:spPr>
        <a:solidFill>
          <a:srgbClr val="3690A8"/>
        </a:solidFill>
        <a:ln>
          <a:solidFill>
            <a:srgbClr val="3690A8"/>
          </a:solidFill>
        </a:ln>
      </dgm:spPr>
      <dgm:t>
        <a:bodyPr/>
        <a:lstStyle/>
        <a:p>
          <a:endParaRPr lang="es-MX"/>
        </a:p>
      </dgm:t>
    </dgm:pt>
    <dgm:pt modelId="{B203D447-3CB5-4118-8CC0-BA8670CC0B09}" type="pres">
      <dgm:prSet presAssocID="{4776F7B4-A206-490F-9BC4-B509FB4E0EEA}" presName="text_3" presStyleLbl="node1" presStyleIdx="2" presStyleCnt="3" custScaleY="114740">
        <dgm:presLayoutVars>
          <dgm:bulletEnabled val="1"/>
        </dgm:presLayoutVars>
      </dgm:prSet>
      <dgm:spPr/>
      <dgm:t>
        <a:bodyPr/>
        <a:lstStyle/>
        <a:p>
          <a:endParaRPr lang="es-MX"/>
        </a:p>
      </dgm:t>
    </dgm:pt>
    <dgm:pt modelId="{F25C6659-00B4-4DA5-8932-A8509C3AABE1}" type="pres">
      <dgm:prSet presAssocID="{4776F7B4-A206-490F-9BC4-B509FB4E0EEA}" presName="accent_3" presStyleCnt="0"/>
      <dgm:spPr/>
      <dgm:t>
        <a:bodyPr/>
        <a:lstStyle/>
        <a:p>
          <a:endParaRPr lang="es-MX"/>
        </a:p>
      </dgm:t>
    </dgm:pt>
    <dgm:pt modelId="{62B39CAD-84C1-4909-A94D-D5ECBF30BF90}" type="pres">
      <dgm:prSet presAssocID="{4776F7B4-A206-490F-9BC4-B509FB4E0EEA}" presName="accentRepeatNode" presStyleLbl="solidFgAcc1" presStyleIdx="2" presStyleCnt="3"/>
      <dgm:spPr>
        <a:solidFill>
          <a:srgbClr val="474747"/>
        </a:solidFill>
        <a:ln>
          <a:solidFill>
            <a:srgbClr val="474747"/>
          </a:solidFill>
        </a:ln>
      </dgm:spPr>
      <dgm:t>
        <a:bodyPr/>
        <a:lstStyle/>
        <a:p>
          <a:endParaRPr lang="es-MX"/>
        </a:p>
      </dgm:t>
    </dgm:pt>
  </dgm:ptLst>
  <dgm:cxnLst>
    <dgm:cxn modelId="{62A81169-42FF-4ECD-B649-CE114AA3A8E6}" type="presOf" srcId="{F7457246-8D87-4144-B53E-FB37589A28DD}" destId="{95A990EC-EAE2-428C-9EE3-B5FE4D80D32E}" srcOrd="0" destOrd="0" presId="urn:microsoft.com/office/officeart/2008/layout/VerticalCurvedList"/>
    <dgm:cxn modelId="{D5451E29-2A9B-4014-AE2D-20AF30F0E1AA}" type="presOf" srcId="{8A7D2373-57F1-4E0D-8AE4-FB883B63F06E}" destId="{7E6AD90A-56E8-4F21-8295-E671171D4427}" srcOrd="0" destOrd="0" presId="urn:microsoft.com/office/officeart/2008/layout/VerticalCurvedList"/>
    <dgm:cxn modelId="{9FE7C7A5-00AB-44DE-B827-36D2F32D7925}" srcId="{55E1FC3C-3155-4CA1-A0CD-DF16327CFF25}" destId="{8A7D2373-57F1-4E0D-8AE4-FB883B63F06E}" srcOrd="1" destOrd="0" parTransId="{0C9ECA60-BE47-4580-9AFB-376F8BFD7224}" sibTransId="{3E11BC88-C350-4745-AACC-BDAF1F889272}"/>
    <dgm:cxn modelId="{750833D5-1E90-4128-88F7-E31B273C82BD}" type="presOf" srcId="{BF8D850D-249A-4122-8481-C08CFE396D18}" destId="{A5C9D8AF-8053-459E-86AF-ED0F2CC4518C}" srcOrd="0" destOrd="0" presId="urn:microsoft.com/office/officeart/2008/layout/VerticalCurvedList"/>
    <dgm:cxn modelId="{C01C6B54-3FD6-42D8-A890-CAD7612C6F7F}" type="presOf" srcId="{55E1FC3C-3155-4CA1-A0CD-DF16327CFF25}" destId="{D82CEBFD-4D4A-4752-B5B1-4D1432809C20}" srcOrd="0" destOrd="0" presId="urn:microsoft.com/office/officeart/2008/layout/VerticalCurvedList"/>
    <dgm:cxn modelId="{41D856A6-3229-48A6-BDDC-51B3ABE9A1E2}" type="presOf" srcId="{4776F7B4-A206-490F-9BC4-B509FB4E0EEA}" destId="{B203D447-3CB5-4118-8CC0-BA8670CC0B09}" srcOrd="0" destOrd="0" presId="urn:microsoft.com/office/officeart/2008/layout/VerticalCurvedList"/>
    <dgm:cxn modelId="{886B9405-4C8B-4D9A-9A25-08F2B251F363}" srcId="{55E1FC3C-3155-4CA1-A0CD-DF16327CFF25}" destId="{4776F7B4-A206-490F-9BC4-B509FB4E0EEA}" srcOrd="2" destOrd="0" parTransId="{5ECCA32F-9489-46E3-AF25-DC02FB96C0F0}" sibTransId="{19598407-9AF6-40F7-9AAA-43B40121F24C}"/>
    <dgm:cxn modelId="{71E48DB9-9E6D-45A0-A58C-613EF0C5DDAC}" srcId="{55E1FC3C-3155-4CA1-A0CD-DF16327CFF25}" destId="{F7457246-8D87-4144-B53E-FB37589A28DD}" srcOrd="0" destOrd="0" parTransId="{85F0B3D5-4A29-43C9-98B0-BF03FA00BCD6}" sibTransId="{BF8D850D-249A-4122-8481-C08CFE396D18}"/>
    <dgm:cxn modelId="{F557057D-9F19-4A35-954E-6AA313CFEFF7}" type="presParOf" srcId="{D82CEBFD-4D4A-4752-B5B1-4D1432809C20}" destId="{5BD80FB0-9899-4DFA-939A-497EFC3ECA05}" srcOrd="0" destOrd="0" presId="urn:microsoft.com/office/officeart/2008/layout/VerticalCurvedList"/>
    <dgm:cxn modelId="{3DB6D4EA-1643-4C22-87E4-7FDD8E8745F2}" type="presParOf" srcId="{5BD80FB0-9899-4DFA-939A-497EFC3ECA05}" destId="{3D5982F6-6A25-4D8F-B029-3072CCC9AA39}" srcOrd="0" destOrd="0" presId="urn:microsoft.com/office/officeart/2008/layout/VerticalCurvedList"/>
    <dgm:cxn modelId="{27CBC69A-AA69-4B4B-BDDF-1E9702E3CABC}" type="presParOf" srcId="{3D5982F6-6A25-4D8F-B029-3072CCC9AA39}" destId="{4C19B4D4-8C3D-4E0F-B63B-E28A9AB5F7F5}" srcOrd="0" destOrd="0" presId="urn:microsoft.com/office/officeart/2008/layout/VerticalCurvedList"/>
    <dgm:cxn modelId="{70541316-D30D-481D-84F2-F6DAE824EBE9}" type="presParOf" srcId="{3D5982F6-6A25-4D8F-B029-3072CCC9AA39}" destId="{A5C9D8AF-8053-459E-86AF-ED0F2CC4518C}" srcOrd="1" destOrd="0" presId="urn:microsoft.com/office/officeart/2008/layout/VerticalCurvedList"/>
    <dgm:cxn modelId="{DC715C53-C111-4675-9C7C-5A26C27AA342}" type="presParOf" srcId="{3D5982F6-6A25-4D8F-B029-3072CCC9AA39}" destId="{315EDC74-FA85-48FB-874F-C7F098EF4505}" srcOrd="2" destOrd="0" presId="urn:microsoft.com/office/officeart/2008/layout/VerticalCurvedList"/>
    <dgm:cxn modelId="{1DD88131-AE77-4234-81B2-6BF99AE30CC2}" type="presParOf" srcId="{3D5982F6-6A25-4D8F-B029-3072CCC9AA39}" destId="{75B0C6E8-1CBA-40DE-B464-B0796F634813}" srcOrd="3" destOrd="0" presId="urn:microsoft.com/office/officeart/2008/layout/VerticalCurvedList"/>
    <dgm:cxn modelId="{EECC6A33-5115-4590-8906-017909142037}" type="presParOf" srcId="{5BD80FB0-9899-4DFA-939A-497EFC3ECA05}" destId="{95A990EC-EAE2-428C-9EE3-B5FE4D80D32E}" srcOrd="1" destOrd="0" presId="urn:microsoft.com/office/officeart/2008/layout/VerticalCurvedList"/>
    <dgm:cxn modelId="{25D0FD6D-28A6-4678-A039-8FE01F8C7EDB}" type="presParOf" srcId="{5BD80FB0-9899-4DFA-939A-497EFC3ECA05}" destId="{08FF96C6-15D9-42CA-B0E8-2DB575CBFA2A}" srcOrd="2" destOrd="0" presId="urn:microsoft.com/office/officeart/2008/layout/VerticalCurvedList"/>
    <dgm:cxn modelId="{BB86A8EA-BB74-4BCD-8498-565E15558615}" type="presParOf" srcId="{08FF96C6-15D9-42CA-B0E8-2DB575CBFA2A}" destId="{26A6FABB-F759-4262-A09F-DB32ECCD13A4}" srcOrd="0" destOrd="0" presId="urn:microsoft.com/office/officeart/2008/layout/VerticalCurvedList"/>
    <dgm:cxn modelId="{81B8E521-0350-421B-8946-E42F74E96F5A}" type="presParOf" srcId="{5BD80FB0-9899-4DFA-939A-497EFC3ECA05}" destId="{7E6AD90A-56E8-4F21-8295-E671171D4427}" srcOrd="3" destOrd="0" presId="urn:microsoft.com/office/officeart/2008/layout/VerticalCurvedList"/>
    <dgm:cxn modelId="{21CDC87E-ECD0-4515-BA18-6519BE32410D}" type="presParOf" srcId="{5BD80FB0-9899-4DFA-939A-497EFC3ECA05}" destId="{919775F7-3AF8-4B8D-86E3-AE89E7EE99CA}" srcOrd="4" destOrd="0" presId="urn:microsoft.com/office/officeart/2008/layout/VerticalCurvedList"/>
    <dgm:cxn modelId="{D33025DD-7D56-417E-83AA-C6E9D906C231}" type="presParOf" srcId="{919775F7-3AF8-4B8D-86E3-AE89E7EE99CA}" destId="{DF73EE73-ED49-4220-96B6-511C1C57371C}" srcOrd="0" destOrd="0" presId="urn:microsoft.com/office/officeart/2008/layout/VerticalCurvedList"/>
    <dgm:cxn modelId="{4581C3A3-DC06-4CFE-B6F5-471EAD101879}" type="presParOf" srcId="{5BD80FB0-9899-4DFA-939A-497EFC3ECA05}" destId="{B203D447-3CB5-4118-8CC0-BA8670CC0B09}" srcOrd="5" destOrd="0" presId="urn:microsoft.com/office/officeart/2008/layout/VerticalCurvedList"/>
    <dgm:cxn modelId="{33AE59B7-5ED2-447A-A626-206224CBE20F}" type="presParOf" srcId="{5BD80FB0-9899-4DFA-939A-497EFC3ECA05}" destId="{F25C6659-00B4-4DA5-8932-A8509C3AABE1}" srcOrd="6" destOrd="0" presId="urn:microsoft.com/office/officeart/2008/layout/VerticalCurvedList"/>
    <dgm:cxn modelId="{E2B1F93E-61C8-4B10-96F5-4F06077C95A0}" type="presParOf" srcId="{F25C6659-00B4-4DA5-8932-A8509C3AABE1}" destId="{62B39CAD-84C1-4909-A94D-D5ECBF30BF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44AC4-4AF0-40F2-9BFA-BFFB22BAC07C}">
      <dsp:nvSpPr>
        <dsp:cNvPr id="0" name=""/>
        <dsp:cNvSpPr/>
      </dsp:nvSpPr>
      <dsp:spPr>
        <a:xfrm>
          <a:off x="447326" y="0"/>
          <a:ext cx="10075467" cy="5390672"/>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F2797-102F-4CA2-A070-B6C0DA47047B}">
      <dsp:nvSpPr>
        <dsp:cNvPr id="0" name=""/>
        <dsp:cNvSpPr/>
      </dsp:nvSpPr>
      <dsp:spPr>
        <a:xfrm>
          <a:off x="7753455" y="1093228"/>
          <a:ext cx="638255" cy="638255"/>
        </a:xfrm>
        <a:prstGeom prst="ellipse">
          <a:avLst/>
        </a:prstGeom>
        <a:solidFill>
          <a:srgbClr val="D0E3EA">
            <a:alpha val="90000"/>
          </a:srgbClr>
        </a:solidFill>
        <a:ln w="25400" cap="flat" cmpd="sng" algn="ctr">
          <a:solidFill>
            <a:srgbClr val="D0E3EA"/>
          </a:solidFill>
          <a:prstDash val="solid"/>
        </a:ln>
        <a:effectLst/>
      </dsp:spPr>
      <dsp:style>
        <a:lnRef idx="2">
          <a:scrgbClr r="0" g="0" b="0"/>
        </a:lnRef>
        <a:fillRef idx="1">
          <a:scrgbClr r="0" g="0" b="0"/>
        </a:fillRef>
        <a:effectRef idx="0">
          <a:scrgbClr r="0" g="0" b="0"/>
        </a:effectRef>
        <a:fontRef idx="minor">
          <a:schemeClr val="lt1"/>
        </a:fontRef>
      </dsp:style>
    </dsp:sp>
    <dsp:sp modelId="{D42CC3E6-2327-4B03-B8B1-A8A03F4625F9}">
      <dsp:nvSpPr>
        <dsp:cNvPr id="0" name=""/>
        <dsp:cNvSpPr/>
      </dsp:nvSpPr>
      <dsp:spPr>
        <a:xfrm>
          <a:off x="4622552" y="1412356"/>
          <a:ext cx="3450030" cy="397831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198" bIns="0" numCol="1" spcCol="1270" anchor="t" anchorCtr="0">
          <a:noAutofit/>
        </a:bodyPr>
        <a:lstStyle/>
        <a:p>
          <a:pPr lvl="0" algn="r" defTabSz="2889250">
            <a:lnSpc>
              <a:spcPct val="90000"/>
            </a:lnSpc>
            <a:spcBef>
              <a:spcPct val="0"/>
            </a:spcBef>
            <a:spcAft>
              <a:spcPct val="35000"/>
            </a:spcAft>
          </a:pPr>
          <a:endParaRPr lang="es-MX" sz="6500" kern="1200" dirty="0"/>
        </a:p>
      </dsp:txBody>
      <dsp:txXfrm>
        <a:off x="4790969" y="1580773"/>
        <a:ext cx="3113196" cy="3641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29F6C-92C8-4D8B-A90F-A5F5C0131F82}">
      <dsp:nvSpPr>
        <dsp:cNvPr id="0" name=""/>
        <dsp:cNvSpPr/>
      </dsp:nvSpPr>
      <dsp:spPr>
        <a:xfrm>
          <a:off x="4954"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Reforma Constitucional</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(11 de junio de 2013)</a:t>
          </a:r>
          <a:endParaRPr lang="es-MX" sz="1200" kern="1200" dirty="0">
            <a:solidFill>
              <a:srgbClr val="2E2E2E"/>
            </a:solidFill>
            <a:latin typeface="Century Gothic" panose="020B0502020202020204" pitchFamily="34" charset="0"/>
          </a:endParaRPr>
        </a:p>
      </dsp:txBody>
      <dsp:txXfrm>
        <a:off x="42561" y="3165735"/>
        <a:ext cx="1800961" cy="1208793"/>
      </dsp:txXfrm>
    </dsp:sp>
    <dsp:sp modelId="{DC2F9EA1-BBFA-493D-951D-C8739AFF0A1E}">
      <dsp:nvSpPr>
        <dsp:cNvPr id="0" name=""/>
        <dsp:cNvSpPr/>
      </dsp:nvSpPr>
      <dsp:spPr>
        <a:xfrm>
          <a:off x="2068746" y="3537486"/>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2068746" y="3630544"/>
        <a:ext cx="278424" cy="279175"/>
      </dsp:txXfrm>
    </dsp:sp>
    <dsp:sp modelId="{C8717DC8-DD93-4026-A130-353ABC4DE58E}">
      <dsp:nvSpPr>
        <dsp:cNvPr id="0" name=""/>
        <dsp:cNvSpPr/>
      </dsp:nvSpPr>
      <dsp:spPr>
        <a:xfrm>
          <a:off x="2631599"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Emisión de la Ley General de Transparencia</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(4 de mayo de 2015)</a:t>
          </a:r>
          <a:endParaRPr lang="es-MX" sz="1200" kern="1200" dirty="0">
            <a:solidFill>
              <a:srgbClr val="2E2E2E"/>
            </a:solidFill>
            <a:latin typeface="Century Gothic" panose="020B0502020202020204" pitchFamily="34" charset="0"/>
          </a:endParaRPr>
        </a:p>
      </dsp:txBody>
      <dsp:txXfrm>
        <a:off x="2669206" y="3165735"/>
        <a:ext cx="1800961" cy="1208793"/>
      </dsp:txXfrm>
    </dsp:sp>
    <dsp:sp modelId="{A28400A4-160F-49EF-B967-01812EB73B11}">
      <dsp:nvSpPr>
        <dsp:cNvPr id="0" name=""/>
        <dsp:cNvSpPr/>
      </dsp:nvSpPr>
      <dsp:spPr>
        <a:xfrm>
          <a:off x="4695392" y="3537486"/>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4695392" y="3630544"/>
        <a:ext cx="278424" cy="279175"/>
      </dsp:txXfrm>
    </dsp:sp>
    <dsp:sp modelId="{978E2FFC-EFD3-4371-B1E5-62E1FFC465C3}">
      <dsp:nvSpPr>
        <dsp:cNvPr id="0" name=""/>
        <dsp:cNvSpPr/>
      </dsp:nvSpPr>
      <dsp:spPr>
        <a:xfrm>
          <a:off x="5258244"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Instalación del Sistema Nacional de Transparencia</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(23 de junio de 2015)</a:t>
          </a:r>
          <a:endParaRPr lang="es-MX" sz="1200" kern="1200" dirty="0">
            <a:solidFill>
              <a:srgbClr val="2E2E2E"/>
            </a:solidFill>
            <a:latin typeface="Century Gothic" panose="020B0502020202020204" pitchFamily="34" charset="0"/>
          </a:endParaRPr>
        </a:p>
      </dsp:txBody>
      <dsp:txXfrm>
        <a:off x="5295851" y="3165735"/>
        <a:ext cx="1800961" cy="1208793"/>
      </dsp:txXfrm>
    </dsp:sp>
    <dsp:sp modelId="{F97E32A0-C52E-41C5-9191-54D9D7E54FF2}">
      <dsp:nvSpPr>
        <dsp:cNvPr id="0" name=""/>
        <dsp:cNvSpPr/>
      </dsp:nvSpPr>
      <dsp:spPr>
        <a:xfrm>
          <a:off x="7322037" y="3537486"/>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7322037" y="3630544"/>
        <a:ext cx="278424" cy="279175"/>
      </dsp:txXfrm>
    </dsp:sp>
    <dsp:sp modelId="{44B63495-A83C-4B12-B06C-FDAD65A225FA}">
      <dsp:nvSpPr>
        <dsp:cNvPr id="0" name=""/>
        <dsp:cNvSpPr/>
      </dsp:nvSpPr>
      <dsp:spPr>
        <a:xfrm>
          <a:off x="7884889"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Century Gothic" panose="020B0502020202020204" pitchFamily="34" charset="0"/>
            </a:rPr>
            <a:t>Aprobación</a:t>
          </a:r>
          <a:r>
            <a:rPr lang="es-MX" sz="1500" kern="1200" dirty="0" smtClean="0">
              <a:latin typeface="Century Gothic" panose="020B0502020202020204" pitchFamily="34" charset="0"/>
            </a:rPr>
            <a:t> de los </a:t>
          </a:r>
          <a:r>
            <a:rPr lang="es-MX" sz="1300" kern="1200" dirty="0" smtClean="0">
              <a:latin typeface="Century Gothic" panose="020B0502020202020204" pitchFamily="34" charset="0"/>
            </a:rPr>
            <a:t>Lineamientos </a:t>
          </a:r>
          <a:r>
            <a:rPr lang="es-MX" sz="1500" kern="1200" dirty="0" smtClean="0">
              <a:latin typeface="Century Gothic" panose="020B0502020202020204" pitchFamily="34" charset="0"/>
            </a:rPr>
            <a:t>Técnicos Generales </a:t>
          </a:r>
        </a:p>
        <a:p>
          <a:pPr lvl="0" algn="ctr" defTabSz="622300">
            <a:lnSpc>
              <a:spcPct val="90000"/>
            </a:lnSpc>
            <a:spcBef>
              <a:spcPct val="0"/>
            </a:spcBef>
            <a:spcAft>
              <a:spcPct val="35000"/>
            </a:spcAft>
          </a:pPr>
          <a:r>
            <a:rPr lang="es-MX" sz="1200" kern="1200" dirty="0" smtClean="0">
              <a:solidFill>
                <a:srgbClr val="2E2E2E"/>
              </a:solidFill>
              <a:latin typeface="Century Gothic" panose="020B0502020202020204" pitchFamily="34" charset="0"/>
            </a:rPr>
            <a:t>(13 de abril de 2016)</a:t>
          </a:r>
          <a:endParaRPr lang="es-MX" sz="1200" kern="1200" dirty="0">
            <a:solidFill>
              <a:srgbClr val="2E2E2E"/>
            </a:solidFill>
            <a:latin typeface="Century Gothic" panose="020B0502020202020204" pitchFamily="34" charset="0"/>
          </a:endParaRPr>
        </a:p>
      </dsp:txBody>
      <dsp:txXfrm>
        <a:off x="7922496" y="3165735"/>
        <a:ext cx="1800961" cy="1208793"/>
      </dsp:txXfrm>
    </dsp:sp>
    <dsp:sp modelId="{8BFA8C91-9F2A-4B8B-8E10-6CD5BA62E8BB}">
      <dsp:nvSpPr>
        <dsp:cNvPr id="0" name=""/>
        <dsp:cNvSpPr/>
      </dsp:nvSpPr>
      <dsp:spPr>
        <a:xfrm>
          <a:off x="9948682" y="3537486"/>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9948682" y="3630544"/>
        <a:ext cx="278424" cy="279175"/>
      </dsp:txXfrm>
    </dsp:sp>
    <dsp:sp modelId="{8FF9B83D-2BEB-4EDC-B1A8-2B85854060BE}">
      <dsp:nvSpPr>
        <dsp:cNvPr id="0" name=""/>
        <dsp:cNvSpPr/>
      </dsp:nvSpPr>
      <dsp:spPr>
        <a:xfrm>
          <a:off x="10511535"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Puesta en marcha de la PNT</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(5 de mayo de 2016)</a:t>
          </a:r>
          <a:endParaRPr lang="es-MX" sz="1200" kern="1200" dirty="0">
            <a:solidFill>
              <a:srgbClr val="2E2E2E"/>
            </a:solidFill>
            <a:latin typeface="Century Gothic" panose="020B0502020202020204" pitchFamily="34" charset="0"/>
          </a:endParaRPr>
        </a:p>
      </dsp:txBody>
      <dsp:txXfrm>
        <a:off x="10549142" y="3165735"/>
        <a:ext cx="1800961" cy="1208793"/>
      </dsp:txXfrm>
    </dsp:sp>
    <dsp:sp modelId="{C9458567-7905-4E32-B1DC-85E6EEAE3702}">
      <dsp:nvSpPr>
        <dsp:cNvPr id="0" name=""/>
        <dsp:cNvSpPr/>
      </dsp:nvSpPr>
      <dsp:spPr>
        <a:xfrm>
          <a:off x="12575327" y="3537486"/>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12575327" y="3630544"/>
        <a:ext cx="278424" cy="279175"/>
      </dsp:txXfrm>
    </dsp:sp>
    <dsp:sp modelId="{06E51F5A-588C-45FC-AE14-7E953DAA55D3}">
      <dsp:nvSpPr>
        <dsp:cNvPr id="0" name=""/>
        <dsp:cNvSpPr/>
      </dsp:nvSpPr>
      <dsp:spPr>
        <a:xfrm>
          <a:off x="13138180"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Century Gothic" panose="020B0502020202020204" pitchFamily="34" charset="0"/>
            </a:rPr>
            <a:t>Publicación </a:t>
          </a:r>
          <a:r>
            <a:rPr lang="es-MX" sz="1500" kern="1200" dirty="0" smtClean="0">
              <a:latin typeface="Century Gothic" panose="020B0502020202020204" pitchFamily="34" charset="0"/>
            </a:rPr>
            <a:t>de la LTAIPRC</a:t>
          </a:r>
        </a:p>
        <a:p>
          <a:pPr lvl="0" algn="ctr" defTabSz="622300">
            <a:lnSpc>
              <a:spcPct val="90000"/>
            </a:lnSpc>
            <a:spcBef>
              <a:spcPct val="0"/>
            </a:spcBef>
            <a:spcAft>
              <a:spcPct val="35000"/>
            </a:spcAft>
          </a:pPr>
          <a:r>
            <a:rPr lang="es-MX" sz="1200" kern="1200" dirty="0" smtClean="0">
              <a:solidFill>
                <a:srgbClr val="2E2E2E"/>
              </a:solidFill>
              <a:latin typeface="Century Gothic" panose="020B0502020202020204" pitchFamily="34" charset="0"/>
            </a:rPr>
            <a:t>(6 de mayo de 2016)</a:t>
          </a:r>
          <a:endParaRPr lang="es-MX" sz="1200" kern="1200" dirty="0">
            <a:solidFill>
              <a:srgbClr val="2E2E2E"/>
            </a:solidFill>
            <a:latin typeface="Century Gothic" panose="020B0502020202020204" pitchFamily="34" charset="0"/>
          </a:endParaRPr>
        </a:p>
      </dsp:txBody>
      <dsp:txXfrm>
        <a:off x="13175787" y="3165735"/>
        <a:ext cx="1800961" cy="1208793"/>
      </dsp:txXfrm>
    </dsp:sp>
    <dsp:sp modelId="{C089B32F-144D-4A7A-B1A3-1D121C7B7997}">
      <dsp:nvSpPr>
        <dsp:cNvPr id="0" name=""/>
        <dsp:cNvSpPr/>
      </dsp:nvSpPr>
      <dsp:spPr>
        <a:xfrm>
          <a:off x="15201973" y="3537486"/>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15201973" y="3630544"/>
        <a:ext cx="278424" cy="279175"/>
      </dsp:txXfrm>
    </dsp:sp>
    <dsp:sp modelId="{298CBE2E-785E-4D51-84EA-1ED87DA7485C}">
      <dsp:nvSpPr>
        <dsp:cNvPr id="0" name=""/>
        <dsp:cNvSpPr/>
      </dsp:nvSpPr>
      <dsp:spPr>
        <a:xfrm>
          <a:off x="15764825" y="3128128"/>
          <a:ext cx="1876175" cy="1284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Century Gothic" panose="020B0502020202020204" pitchFamily="34" charset="0"/>
            </a:rPr>
            <a:t>Aprobación de los </a:t>
          </a:r>
          <a:r>
            <a:rPr lang="es-MX" sz="1300" kern="1200" dirty="0" smtClean="0">
              <a:latin typeface="Century Gothic" panose="020B0502020202020204" pitchFamily="34" charset="0"/>
            </a:rPr>
            <a:t>Lineamientos</a:t>
          </a:r>
          <a:r>
            <a:rPr lang="es-MX" sz="1400" kern="1200" dirty="0" smtClean="0">
              <a:latin typeface="Century Gothic" panose="020B0502020202020204" pitchFamily="34" charset="0"/>
            </a:rPr>
            <a:t> y </a:t>
          </a:r>
          <a:r>
            <a:rPr lang="es-MX" sz="1300" kern="1200" dirty="0" smtClean="0">
              <a:latin typeface="Century Gothic" panose="020B0502020202020204" pitchFamily="34" charset="0"/>
            </a:rPr>
            <a:t>Metodología</a:t>
          </a:r>
          <a:r>
            <a:rPr lang="es-MX" sz="1400" kern="1200" dirty="0" smtClean="0">
              <a:latin typeface="Century Gothic" panose="020B0502020202020204" pitchFamily="34" charset="0"/>
            </a:rPr>
            <a:t> de Evaluación 2016</a:t>
          </a:r>
        </a:p>
        <a:p>
          <a:pPr lvl="0" algn="ctr" defTabSz="622300">
            <a:lnSpc>
              <a:spcPct val="90000"/>
            </a:lnSpc>
            <a:spcBef>
              <a:spcPct val="0"/>
            </a:spcBef>
            <a:spcAft>
              <a:spcPct val="35000"/>
            </a:spcAft>
          </a:pPr>
          <a:r>
            <a:rPr lang="es-MX" sz="1200" kern="1200" dirty="0" smtClean="0">
              <a:solidFill>
                <a:srgbClr val="2E2E2E"/>
              </a:solidFill>
              <a:latin typeface="Century Gothic" panose="020B0502020202020204" pitchFamily="34" charset="0"/>
            </a:rPr>
            <a:t>(noviembre de 2016)</a:t>
          </a:r>
          <a:endParaRPr lang="es-MX" sz="1200" kern="1200" dirty="0">
            <a:solidFill>
              <a:srgbClr val="2E2E2E"/>
            </a:solidFill>
            <a:latin typeface="Century Gothic" panose="020B0502020202020204" pitchFamily="34" charset="0"/>
          </a:endParaRPr>
        </a:p>
      </dsp:txBody>
      <dsp:txXfrm>
        <a:off x="15802432" y="3165735"/>
        <a:ext cx="1800961" cy="1208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29F6C-92C8-4D8B-A90F-A5F5C0131F82}">
      <dsp:nvSpPr>
        <dsp:cNvPr id="0" name=""/>
        <dsp:cNvSpPr/>
      </dsp:nvSpPr>
      <dsp:spPr>
        <a:xfrm>
          <a:off x="4954"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Incorporación de Sindicatos al Padrón de SO</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(27 de marzo 2017)</a:t>
          </a:r>
          <a:endParaRPr lang="es-MX" sz="1200" kern="1200" dirty="0">
            <a:solidFill>
              <a:srgbClr val="2E2E2E"/>
            </a:solidFill>
            <a:latin typeface="Century Gothic" panose="020B0502020202020204" pitchFamily="34" charset="0"/>
          </a:endParaRPr>
        </a:p>
      </dsp:txBody>
      <dsp:txXfrm>
        <a:off x="55988" y="3464297"/>
        <a:ext cx="1774107" cy="1640356"/>
      </dsp:txXfrm>
    </dsp:sp>
    <dsp:sp modelId="{DC2F9EA1-BBFA-493D-951D-C8739AFF0A1E}">
      <dsp:nvSpPr>
        <dsp:cNvPr id="0" name=""/>
        <dsp:cNvSpPr/>
      </dsp:nvSpPr>
      <dsp:spPr>
        <a:xfrm>
          <a:off x="2068746" y="4051830"/>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2068746" y="4144888"/>
        <a:ext cx="278424" cy="279175"/>
      </dsp:txXfrm>
    </dsp:sp>
    <dsp:sp modelId="{C8717DC8-DD93-4026-A130-353ABC4DE58E}">
      <dsp:nvSpPr>
        <dsp:cNvPr id="0" name=""/>
        <dsp:cNvSpPr/>
      </dsp:nvSpPr>
      <dsp:spPr>
        <a:xfrm>
          <a:off x="2631599"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Primera Evaluación Diagnóstica  Portales a 124 SO</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(mayo-agosto de 2017)</a:t>
          </a:r>
          <a:endParaRPr lang="es-MX" sz="1200" kern="1200" dirty="0">
            <a:solidFill>
              <a:srgbClr val="2E2E2E"/>
            </a:solidFill>
            <a:latin typeface="Century Gothic" panose="020B0502020202020204" pitchFamily="34" charset="0"/>
          </a:endParaRPr>
        </a:p>
      </dsp:txBody>
      <dsp:txXfrm>
        <a:off x="2682633" y="3464297"/>
        <a:ext cx="1774107" cy="1640356"/>
      </dsp:txXfrm>
    </dsp:sp>
    <dsp:sp modelId="{A28400A4-160F-49EF-B967-01812EB73B11}">
      <dsp:nvSpPr>
        <dsp:cNvPr id="0" name=""/>
        <dsp:cNvSpPr/>
      </dsp:nvSpPr>
      <dsp:spPr>
        <a:xfrm>
          <a:off x="4695392" y="4051830"/>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4695392" y="4144888"/>
        <a:ext cx="278424" cy="279175"/>
      </dsp:txXfrm>
    </dsp:sp>
    <dsp:sp modelId="{978E2FFC-EFD3-4371-B1E5-62E1FFC465C3}">
      <dsp:nvSpPr>
        <dsp:cNvPr id="0" name=""/>
        <dsp:cNvSpPr/>
      </dsp:nvSpPr>
      <dsp:spPr>
        <a:xfrm>
          <a:off x="5258244"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Foro: Retos de la Reconstrucción en México. Transparencia y Rendición de Cuentas</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(25 de octubre  2017)</a:t>
          </a:r>
          <a:endParaRPr lang="es-MX" sz="1200" kern="1200" dirty="0">
            <a:solidFill>
              <a:srgbClr val="2E2E2E"/>
            </a:solidFill>
            <a:latin typeface="Century Gothic" panose="020B0502020202020204" pitchFamily="34" charset="0"/>
          </a:endParaRPr>
        </a:p>
      </dsp:txBody>
      <dsp:txXfrm>
        <a:off x="5309278" y="3464297"/>
        <a:ext cx="1774107" cy="1640356"/>
      </dsp:txXfrm>
    </dsp:sp>
    <dsp:sp modelId="{F97E32A0-C52E-41C5-9191-54D9D7E54FF2}">
      <dsp:nvSpPr>
        <dsp:cNvPr id="0" name=""/>
        <dsp:cNvSpPr/>
      </dsp:nvSpPr>
      <dsp:spPr>
        <a:xfrm>
          <a:off x="7322037" y="4051830"/>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7322037" y="4144888"/>
        <a:ext cx="278424" cy="279175"/>
      </dsp:txXfrm>
    </dsp:sp>
    <dsp:sp modelId="{44B63495-A83C-4B12-B06C-FDAD65A225FA}">
      <dsp:nvSpPr>
        <dsp:cNvPr id="0" name=""/>
        <dsp:cNvSpPr/>
      </dsp:nvSpPr>
      <dsp:spPr>
        <a:xfrm>
          <a:off x="7884889"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Century Gothic" panose="020B0502020202020204" pitchFamily="34" charset="0"/>
            </a:rPr>
            <a:t>Homologación de los Lineamientos del INFO a los ajustes de </a:t>
          </a:r>
          <a:r>
            <a:rPr lang="es-MX" sz="1500" kern="1200" dirty="0" smtClean="0">
              <a:latin typeface="Century Gothic" panose="020B0502020202020204" pitchFamily="34" charset="0"/>
            </a:rPr>
            <a:t>los </a:t>
          </a:r>
          <a:r>
            <a:rPr lang="es-MX" sz="1300" kern="1200" dirty="0" smtClean="0">
              <a:latin typeface="Century Gothic" panose="020B0502020202020204" pitchFamily="34" charset="0"/>
            </a:rPr>
            <a:t>L</a:t>
          </a:r>
          <a:r>
            <a:rPr lang="es-MX" sz="1500" kern="1200" dirty="0" smtClean="0">
              <a:latin typeface="Century Gothic" panose="020B0502020202020204" pitchFamily="34" charset="0"/>
            </a:rPr>
            <a:t>TG </a:t>
          </a:r>
        </a:p>
        <a:p>
          <a:pPr lvl="0" algn="ctr" defTabSz="622300">
            <a:lnSpc>
              <a:spcPct val="90000"/>
            </a:lnSpc>
            <a:spcBef>
              <a:spcPct val="0"/>
            </a:spcBef>
            <a:spcAft>
              <a:spcPct val="35000"/>
            </a:spcAft>
          </a:pPr>
          <a:r>
            <a:rPr lang="es-MX" sz="1200" kern="1200" dirty="0" smtClean="0">
              <a:solidFill>
                <a:srgbClr val="2E2E2E"/>
              </a:solidFill>
              <a:latin typeface="Century Gothic" panose="020B0502020202020204" pitchFamily="34" charset="0"/>
            </a:rPr>
            <a:t>(enero-febrero de 2018)</a:t>
          </a:r>
          <a:endParaRPr lang="es-MX" sz="1200" kern="1200" dirty="0">
            <a:solidFill>
              <a:srgbClr val="2E2E2E"/>
            </a:solidFill>
            <a:latin typeface="Century Gothic" panose="020B0502020202020204" pitchFamily="34" charset="0"/>
          </a:endParaRPr>
        </a:p>
      </dsp:txBody>
      <dsp:txXfrm>
        <a:off x="7935923" y="3464297"/>
        <a:ext cx="1774107" cy="1640356"/>
      </dsp:txXfrm>
    </dsp:sp>
    <dsp:sp modelId="{8BFA8C91-9F2A-4B8B-8E10-6CD5BA62E8BB}">
      <dsp:nvSpPr>
        <dsp:cNvPr id="0" name=""/>
        <dsp:cNvSpPr/>
      </dsp:nvSpPr>
      <dsp:spPr>
        <a:xfrm>
          <a:off x="9948682" y="4051830"/>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9948682" y="4144888"/>
        <a:ext cx="278424" cy="279175"/>
      </dsp:txXfrm>
    </dsp:sp>
    <dsp:sp modelId="{8FF9B83D-2BEB-4EDC-B1A8-2B85854060BE}">
      <dsp:nvSpPr>
        <dsp:cNvPr id="0" name=""/>
        <dsp:cNvSpPr/>
      </dsp:nvSpPr>
      <dsp:spPr>
        <a:xfrm>
          <a:off x="10511535"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Century Gothic" panose="020B0502020202020204" pitchFamily="34" charset="0"/>
            </a:rPr>
            <a:t>Primera Evaluación Vinculante 2018 Portales y PNT </a:t>
          </a:r>
          <a:r>
            <a:rPr lang="es-MX" sz="1500" kern="1200" dirty="0" err="1" smtClean="0">
              <a:latin typeface="Century Gothic" panose="020B0502020202020204" pitchFamily="34" charset="0"/>
            </a:rPr>
            <a:t>muestral</a:t>
          </a:r>
          <a:r>
            <a:rPr lang="es-MX" sz="1500" kern="1200" dirty="0" smtClean="0">
              <a:latin typeface="Century Gothic" panose="020B0502020202020204" pitchFamily="34" charset="0"/>
            </a:rPr>
            <a:t> </a:t>
          </a:r>
        </a:p>
        <a:p>
          <a:pPr lvl="0" algn="ctr" defTabSz="666750">
            <a:lnSpc>
              <a:spcPct val="90000"/>
            </a:lnSpc>
            <a:spcBef>
              <a:spcPct val="0"/>
            </a:spcBef>
            <a:spcAft>
              <a:spcPct val="35000"/>
            </a:spcAft>
          </a:pPr>
          <a:r>
            <a:rPr lang="es-MX" sz="1200" kern="1200" dirty="0" smtClean="0">
              <a:solidFill>
                <a:srgbClr val="2E2E2E"/>
              </a:solidFill>
              <a:latin typeface="Century Gothic" panose="020B0502020202020204" pitchFamily="34" charset="0"/>
            </a:rPr>
            <a:t>(enero-marzo de 2018)</a:t>
          </a:r>
          <a:endParaRPr lang="es-MX" sz="1200" kern="1200" dirty="0">
            <a:solidFill>
              <a:srgbClr val="2E2E2E"/>
            </a:solidFill>
            <a:latin typeface="Century Gothic" panose="020B0502020202020204" pitchFamily="34" charset="0"/>
          </a:endParaRPr>
        </a:p>
      </dsp:txBody>
      <dsp:txXfrm>
        <a:off x="10562569" y="3464297"/>
        <a:ext cx="1774107" cy="1640356"/>
      </dsp:txXfrm>
    </dsp:sp>
    <dsp:sp modelId="{C9458567-7905-4E32-B1DC-85E6EEAE3702}">
      <dsp:nvSpPr>
        <dsp:cNvPr id="0" name=""/>
        <dsp:cNvSpPr/>
      </dsp:nvSpPr>
      <dsp:spPr>
        <a:xfrm>
          <a:off x="12575327" y="4051830"/>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12575327" y="4144888"/>
        <a:ext cx="278424" cy="279175"/>
      </dsp:txXfrm>
    </dsp:sp>
    <dsp:sp modelId="{06E51F5A-588C-45FC-AE14-7E953DAA55D3}">
      <dsp:nvSpPr>
        <dsp:cNvPr id="0" name=""/>
        <dsp:cNvSpPr/>
      </dsp:nvSpPr>
      <dsp:spPr>
        <a:xfrm>
          <a:off x="13138180"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Century Gothic" panose="020B0502020202020204" pitchFamily="34" charset="0"/>
            </a:rPr>
            <a:t>Entrada en Vigor de la Constitución de la Ciudad de México</a:t>
          </a:r>
          <a:endParaRPr lang="es-MX" sz="1500" kern="1200" dirty="0" smtClean="0">
            <a:latin typeface="Century Gothic" panose="020B0502020202020204" pitchFamily="34" charset="0"/>
          </a:endParaRPr>
        </a:p>
        <a:p>
          <a:pPr lvl="0" algn="ctr" defTabSz="622300">
            <a:lnSpc>
              <a:spcPct val="90000"/>
            </a:lnSpc>
            <a:spcBef>
              <a:spcPct val="0"/>
            </a:spcBef>
            <a:spcAft>
              <a:spcPct val="35000"/>
            </a:spcAft>
          </a:pPr>
          <a:r>
            <a:rPr lang="es-MX" sz="1200" kern="1200" dirty="0" smtClean="0">
              <a:solidFill>
                <a:srgbClr val="2E2E2E"/>
              </a:solidFill>
              <a:latin typeface="Century Gothic" panose="020B0502020202020204" pitchFamily="34" charset="0"/>
            </a:rPr>
            <a:t>(17 de septiembre 2018)</a:t>
          </a:r>
          <a:endParaRPr lang="es-MX" sz="1200" kern="1200" dirty="0">
            <a:solidFill>
              <a:srgbClr val="2E2E2E"/>
            </a:solidFill>
            <a:latin typeface="Century Gothic" panose="020B0502020202020204" pitchFamily="34" charset="0"/>
          </a:endParaRPr>
        </a:p>
      </dsp:txBody>
      <dsp:txXfrm>
        <a:off x="13189214" y="3464297"/>
        <a:ext cx="1774107" cy="1640356"/>
      </dsp:txXfrm>
    </dsp:sp>
    <dsp:sp modelId="{C089B32F-144D-4A7A-B1A3-1D121C7B7997}">
      <dsp:nvSpPr>
        <dsp:cNvPr id="0" name=""/>
        <dsp:cNvSpPr/>
      </dsp:nvSpPr>
      <dsp:spPr>
        <a:xfrm>
          <a:off x="15201973" y="4051830"/>
          <a:ext cx="397749" cy="465291"/>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15201973" y="4144888"/>
        <a:ext cx="278424" cy="279175"/>
      </dsp:txXfrm>
    </dsp:sp>
    <dsp:sp modelId="{298CBE2E-785E-4D51-84EA-1ED87DA7485C}">
      <dsp:nvSpPr>
        <dsp:cNvPr id="0" name=""/>
        <dsp:cNvSpPr/>
      </dsp:nvSpPr>
      <dsp:spPr>
        <a:xfrm>
          <a:off x="15764825" y="3413263"/>
          <a:ext cx="1876175" cy="17424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latin typeface="Century Gothic" panose="020B0502020202020204" pitchFamily="34" charset="0"/>
            </a:rPr>
            <a:t>Inicio de la nueva Administración de la Ciudad de México</a:t>
          </a:r>
        </a:p>
        <a:p>
          <a:pPr lvl="0" algn="ctr" defTabSz="622300">
            <a:lnSpc>
              <a:spcPct val="90000"/>
            </a:lnSpc>
            <a:spcBef>
              <a:spcPct val="0"/>
            </a:spcBef>
            <a:spcAft>
              <a:spcPct val="35000"/>
            </a:spcAft>
          </a:pPr>
          <a:r>
            <a:rPr lang="es-MX" sz="1200" kern="1200" dirty="0" smtClean="0">
              <a:solidFill>
                <a:srgbClr val="2E2E2E"/>
              </a:solidFill>
              <a:latin typeface="Century Gothic" panose="020B0502020202020204" pitchFamily="34" charset="0"/>
            </a:rPr>
            <a:t>(5 de diciembre 2018)</a:t>
          </a:r>
          <a:endParaRPr lang="es-MX" sz="1200" kern="1200" dirty="0">
            <a:solidFill>
              <a:srgbClr val="2E2E2E"/>
            </a:solidFill>
            <a:latin typeface="Century Gothic" panose="020B0502020202020204" pitchFamily="34" charset="0"/>
          </a:endParaRPr>
        </a:p>
      </dsp:txBody>
      <dsp:txXfrm>
        <a:off x="15815859" y="3464297"/>
        <a:ext cx="1774107" cy="1640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8319-0617-4E5C-B757-FA7146CD5D43}">
      <dsp:nvSpPr>
        <dsp:cNvPr id="0" name=""/>
        <dsp:cNvSpPr/>
      </dsp:nvSpPr>
      <dsp:spPr>
        <a:xfrm>
          <a:off x="970396" y="0"/>
          <a:ext cx="3242805" cy="1801558"/>
        </a:xfrm>
        <a:prstGeom prst="roundRect">
          <a:avLst>
            <a:gd name="adj" fmla="val 10000"/>
          </a:avLst>
        </a:prstGeom>
        <a:solidFill>
          <a:srgbClr val="FAC0FA">
            <a:alpha val="89804"/>
          </a:srgbClr>
        </a:solidFill>
        <a:ln w="25400" cap="flat" cmpd="sng" algn="ctr">
          <a:solidFill>
            <a:srgbClr val="FAC0F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300"/>
            </a:spcAft>
          </a:pPr>
          <a:r>
            <a:rPr lang="es-MX" sz="2000" b="1" kern="1200" dirty="0" smtClean="0">
              <a:solidFill>
                <a:schemeClr val="tx1"/>
              </a:solidFill>
            </a:rPr>
            <a:t>LTAIPDF</a:t>
          </a:r>
        </a:p>
        <a:p>
          <a:pPr lvl="0" algn="ctr" defTabSz="889000">
            <a:lnSpc>
              <a:spcPct val="90000"/>
            </a:lnSpc>
            <a:spcBef>
              <a:spcPct val="0"/>
            </a:spcBef>
            <a:spcAft>
              <a:spcPct val="35000"/>
            </a:spcAft>
          </a:pPr>
          <a:r>
            <a:rPr lang="es-MX" sz="1400" kern="1200" dirty="0" smtClean="0">
              <a:solidFill>
                <a:schemeClr val="tx1"/>
              </a:solidFill>
            </a:rPr>
            <a:t>(abrogada)</a:t>
          </a:r>
          <a:endParaRPr lang="es-MX" sz="1400" kern="1200" dirty="0">
            <a:solidFill>
              <a:schemeClr val="tx1"/>
            </a:solidFill>
          </a:endParaRPr>
        </a:p>
      </dsp:txBody>
      <dsp:txXfrm>
        <a:off x="1023162" y="52766"/>
        <a:ext cx="3137273" cy="1696026"/>
      </dsp:txXfrm>
    </dsp:sp>
    <dsp:sp modelId="{18E63A8E-E47B-407B-920E-361A0D10238E}">
      <dsp:nvSpPr>
        <dsp:cNvPr id="0" name=""/>
        <dsp:cNvSpPr/>
      </dsp:nvSpPr>
      <dsp:spPr>
        <a:xfrm>
          <a:off x="5654448" y="0"/>
          <a:ext cx="3242805" cy="1801558"/>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ts val="300"/>
            </a:spcAft>
          </a:pPr>
          <a:r>
            <a:rPr lang="es-MX" sz="1900" b="1" kern="1200" dirty="0" smtClean="0"/>
            <a:t>LTAIPRC</a:t>
          </a:r>
        </a:p>
        <a:p>
          <a:pPr lvl="0" algn="ctr" defTabSz="844550">
            <a:lnSpc>
              <a:spcPct val="90000"/>
            </a:lnSpc>
            <a:spcBef>
              <a:spcPct val="0"/>
            </a:spcBef>
            <a:spcAft>
              <a:spcPct val="35000"/>
            </a:spcAft>
          </a:pPr>
          <a:r>
            <a:rPr lang="es-MX" sz="1400" b="0" kern="1200" dirty="0" smtClean="0"/>
            <a:t>(vigente)</a:t>
          </a:r>
          <a:endParaRPr lang="es-MX" sz="1400" b="0" kern="1200" dirty="0"/>
        </a:p>
      </dsp:txBody>
      <dsp:txXfrm>
        <a:off x="5707214" y="52766"/>
        <a:ext cx="3137273" cy="1696026"/>
      </dsp:txXfrm>
    </dsp:sp>
    <dsp:sp modelId="{04BD99FB-8E55-4D44-8F73-1562D734E376}">
      <dsp:nvSpPr>
        <dsp:cNvPr id="0" name=""/>
        <dsp:cNvSpPr/>
      </dsp:nvSpPr>
      <dsp:spPr>
        <a:xfrm>
          <a:off x="4258240" y="7656624"/>
          <a:ext cx="1351168" cy="1351168"/>
        </a:xfrm>
        <a:prstGeom prst="triangle">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958A6-23F1-44C2-B3D4-13EE9EF86F92}">
      <dsp:nvSpPr>
        <dsp:cNvPr id="0" name=""/>
        <dsp:cNvSpPr/>
      </dsp:nvSpPr>
      <dsp:spPr>
        <a:xfrm rot="240000">
          <a:off x="879080" y="7077633"/>
          <a:ext cx="8109489" cy="5670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A60A6-2326-4871-9564-9CB5DCE0607E}">
      <dsp:nvSpPr>
        <dsp:cNvPr id="0" name=""/>
        <dsp:cNvSpPr/>
      </dsp:nvSpPr>
      <dsp:spPr>
        <a:xfrm rot="240000">
          <a:off x="5756849" y="6056033"/>
          <a:ext cx="3218158" cy="11113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504 Formatos</a:t>
          </a:r>
          <a:endParaRPr lang="es-MX" sz="1700" kern="1200" dirty="0"/>
        </a:p>
      </dsp:txBody>
      <dsp:txXfrm>
        <a:off x="5811102" y="6110286"/>
        <a:ext cx="3109652" cy="1002867"/>
      </dsp:txXfrm>
    </dsp:sp>
    <dsp:sp modelId="{91478EC4-54AA-474F-9AC6-C260FB3E4B59}">
      <dsp:nvSpPr>
        <dsp:cNvPr id="0" name=""/>
        <dsp:cNvSpPr/>
      </dsp:nvSpPr>
      <dsp:spPr>
        <a:xfrm rot="240000">
          <a:off x="5846927" y="4867004"/>
          <a:ext cx="3218158" cy="11113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6,934 Criterios</a:t>
          </a:r>
          <a:endParaRPr lang="es-MX" sz="1700" kern="1200" dirty="0"/>
        </a:p>
      </dsp:txBody>
      <dsp:txXfrm>
        <a:off x="5901180" y="4921257"/>
        <a:ext cx="3109652" cy="1002867"/>
      </dsp:txXfrm>
    </dsp:sp>
    <dsp:sp modelId="{50579838-09C2-49C6-AE27-0375F0A6CEE7}">
      <dsp:nvSpPr>
        <dsp:cNvPr id="0" name=""/>
        <dsp:cNvSpPr/>
      </dsp:nvSpPr>
      <dsp:spPr>
        <a:xfrm rot="240000">
          <a:off x="5937005" y="3677976"/>
          <a:ext cx="3218158" cy="11113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300  Fracciones</a:t>
          </a:r>
          <a:endParaRPr lang="es-MX" sz="1700" kern="1200" dirty="0"/>
        </a:p>
      </dsp:txBody>
      <dsp:txXfrm>
        <a:off x="5991258" y="3732229"/>
        <a:ext cx="3109652" cy="1002867"/>
      </dsp:txXfrm>
    </dsp:sp>
    <dsp:sp modelId="{7544A357-2E22-45A4-BDE0-1DCE18881220}">
      <dsp:nvSpPr>
        <dsp:cNvPr id="0" name=""/>
        <dsp:cNvSpPr/>
      </dsp:nvSpPr>
      <dsp:spPr>
        <a:xfrm rot="240000">
          <a:off x="6027083" y="2488947"/>
          <a:ext cx="3218158" cy="11113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24  Artículos</a:t>
          </a:r>
          <a:endParaRPr lang="es-MX" sz="1700" kern="1200" dirty="0"/>
        </a:p>
      </dsp:txBody>
      <dsp:txXfrm>
        <a:off x="6081336" y="2543200"/>
        <a:ext cx="3109652" cy="1002867"/>
      </dsp:txXfrm>
    </dsp:sp>
    <dsp:sp modelId="{82A979C2-E772-4300-B863-574EC95D856F}">
      <dsp:nvSpPr>
        <dsp:cNvPr id="0" name=""/>
        <dsp:cNvSpPr/>
      </dsp:nvSpPr>
      <dsp:spPr>
        <a:xfrm rot="240000">
          <a:off x="1072797" y="5731752"/>
          <a:ext cx="3218158" cy="1111373"/>
        </a:xfrm>
        <a:prstGeom prst="roundRect">
          <a:avLst/>
        </a:prstGeom>
        <a:solidFill>
          <a:srgbClr val="EF11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s-MX" sz="1400" kern="1200" dirty="0" smtClean="0"/>
            <a:t>2,177 Criterios</a:t>
          </a:r>
        </a:p>
        <a:p>
          <a:pPr lvl="0" algn="ctr" defTabSz="622300">
            <a:lnSpc>
              <a:spcPct val="90000"/>
            </a:lnSpc>
            <a:spcBef>
              <a:spcPct val="0"/>
            </a:spcBef>
            <a:spcAft>
              <a:spcPts val="0"/>
            </a:spcAft>
          </a:pPr>
          <a:r>
            <a:rPr lang="es-MX" sz="1100" kern="1200" dirty="0" smtClean="0"/>
            <a:t>+</a:t>
          </a:r>
        </a:p>
        <a:p>
          <a:pPr lvl="0" algn="ctr" defTabSz="622300">
            <a:lnSpc>
              <a:spcPct val="90000"/>
            </a:lnSpc>
            <a:spcBef>
              <a:spcPct val="0"/>
            </a:spcBef>
            <a:spcAft>
              <a:spcPts val="0"/>
            </a:spcAft>
          </a:pPr>
          <a:r>
            <a:rPr lang="es-MX" sz="1400" kern="1200" dirty="0" smtClean="0"/>
            <a:t>255 Formatos</a:t>
          </a:r>
          <a:endParaRPr lang="es-MX" sz="1400" kern="1200" dirty="0"/>
        </a:p>
      </dsp:txBody>
      <dsp:txXfrm>
        <a:off x="1127050" y="5786005"/>
        <a:ext cx="3109652" cy="1002867"/>
      </dsp:txXfrm>
    </dsp:sp>
    <dsp:sp modelId="{FAA384B6-AF01-40E4-A865-BB8D4D9D4CA6}">
      <dsp:nvSpPr>
        <dsp:cNvPr id="0" name=""/>
        <dsp:cNvSpPr/>
      </dsp:nvSpPr>
      <dsp:spPr>
        <a:xfrm rot="240000">
          <a:off x="1162875" y="4542724"/>
          <a:ext cx="3218158" cy="1111373"/>
        </a:xfrm>
        <a:prstGeom prst="roundRect">
          <a:avLst/>
        </a:prstGeom>
        <a:solidFill>
          <a:srgbClr val="EF11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135  Fracciones</a:t>
          </a:r>
          <a:endParaRPr lang="es-MX" sz="1700" kern="1200" dirty="0"/>
        </a:p>
      </dsp:txBody>
      <dsp:txXfrm>
        <a:off x="1217128" y="4596977"/>
        <a:ext cx="3109652" cy="1002867"/>
      </dsp:txXfrm>
    </dsp:sp>
    <dsp:sp modelId="{52798E82-8941-46F4-B077-19EB5F94D534}">
      <dsp:nvSpPr>
        <dsp:cNvPr id="0" name=""/>
        <dsp:cNvSpPr/>
      </dsp:nvSpPr>
      <dsp:spPr>
        <a:xfrm rot="240000">
          <a:off x="1252953" y="3353695"/>
          <a:ext cx="3218158" cy="1111373"/>
        </a:xfrm>
        <a:prstGeom prst="roundRect">
          <a:avLst/>
        </a:prstGeom>
        <a:solidFill>
          <a:srgbClr val="EF11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17  Artículos</a:t>
          </a:r>
          <a:endParaRPr lang="es-MX" sz="1700" kern="1200" dirty="0"/>
        </a:p>
      </dsp:txBody>
      <dsp:txXfrm>
        <a:off x="1307206" y="3407948"/>
        <a:ext cx="3109652" cy="1002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E7D2-894F-4087-A811-9E481DDEFFB4}">
      <dsp:nvSpPr>
        <dsp:cNvPr id="0" name=""/>
        <dsp:cNvSpPr/>
      </dsp:nvSpPr>
      <dsp:spPr>
        <a:xfrm>
          <a:off x="0" y="0"/>
          <a:ext cx="9031814" cy="768073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A4838-007F-46CC-9BB3-7708B098F86A}">
      <dsp:nvSpPr>
        <dsp:cNvPr id="0" name=""/>
        <dsp:cNvSpPr/>
      </dsp:nvSpPr>
      <dsp:spPr>
        <a:xfrm>
          <a:off x="0" y="2304219"/>
          <a:ext cx="3187699" cy="3072292"/>
        </a:xfrm>
        <a:prstGeom prst="roundRect">
          <a:avLst/>
        </a:prstGeom>
        <a:solidFill>
          <a:srgbClr val="3690A8"/>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2200"/>
            </a:lnSpc>
            <a:spcBef>
              <a:spcPct val="0"/>
            </a:spcBef>
            <a:spcAft>
              <a:spcPct val="35000"/>
            </a:spcAft>
          </a:pPr>
          <a:r>
            <a:rPr lang="es-MX" sz="1600" kern="1200" dirty="0" smtClean="0">
              <a:latin typeface="Century Gothic" pitchFamily="34" charset="0"/>
            </a:rPr>
            <a:t>SO envían listado de personas físicas y morales al </a:t>
          </a:r>
          <a:r>
            <a:rPr lang="es-MX" sz="1600" kern="1200" dirty="0" err="1" smtClean="0">
              <a:latin typeface="Century Gothic" pitchFamily="34" charset="0"/>
            </a:rPr>
            <a:t>Info</a:t>
          </a:r>
          <a:endParaRPr lang="es-MX" sz="1600" kern="1200" dirty="0" smtClean="0">
            <a:latin typeface="Century Gothic" pitchFamily="34" charset="0"/>
          </a:endParaRPr>
        </a:p>
        <a:p>
          <a:pPr lvl="0" algn="ctr" defTabSz="711200">
            <a:lnSpc>
              <a:spcPct val="90000"/>
            </a:lnSpc>
            <a:spcBef>
              <a:spcPct val="0"/>
            </a:spcBef>
            <a:spcAft>
              <a:spcPct val="35000"/>
            </a:spcAft>
          </a:pPr>
          <a:r>
            <a:rPr lang="es-MX" sz="1200" kern="1200" dirty="0" smtClean="0">
              <a:latin typeface="Century Gothic" pitchFamily="34" charset="0"/>
            </a:rPr>
            <a:t>(trimestralmente)</a:t>
          </a:r>
          <a:endParaRPr lang="es-MX" sz="1200" kern="1200" dirty="0">
            <a:latin typeface="Century Gothic" pitchFamily="34" charset="0"/>
          </a:endParaRPr>
        </a:p>
      </dsp:txBody>
      <dsp:txXfrm>
        <a:off x="149977" y="2454196"/>
        <a:ext cx="2887745" cy="2772338"/>
      </dsp:txXfrm>
    </dsp:sp>
    <dsp:sp modelId="{543504BE-4131-4825-9A03-70057CD9817D}">
      <dsp:nvSpPr>
        <dsp:cNvPr id="0" name=""/>
        <dsp:cNvSpPr/>
      </dsp:nvSpPr>
      <dsp:spPr>
        <a:xfrm>
          <a:off x="3718982" y="2304219"/>
          <a:ext cx="3187699" cy="3072292"/>
        </a:xfrm>
        <a:prstGeom prst="roundRect">
          <a:avLst/>
        </a:prstGeom>
        <a:solidFill>
          <a:srgbClr val="4747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2400"/>
            </a:lnSpc>
            <a:spcBef>
              <a:spcPct val="0"/>
            </a:spcBef>
            <a:spcAft>
              <a:spcPct val="35000"/>
            </a:spcAft>
          </a:pPr>
          <a:r>
            <a:rPr lang="es-MX" sz="1600" kern="1200" dirty="0" smtClean="0">
              <a:latin typeface="Century Gothic" pitchFamily="34" charset="0"/>
            </a:rPr>
            <a:t>InfoDF analiza y pondera:</a:t>
          </a:r>
          <a:endParaRPr lang="es-MX" sz="1600" kern="1200" dirty="0">
            <a:latin typeface="Century Gothic" pitchFamily="34" charset="0"/>
          </a:endParaRPr>
        </a:p>
      </dsp:txBody>
      <dsp:txXfrm>
        <a:off x="3868959" y="2454196"/>
        <a:ext cx="2887745" cy="2772338"/>
      </dsp:txXfrm>
    </dsp:sp>
    <dsp:sp modelId="{912304F1-DD28-4EE7-A367-C4375E520A3C}">
      <dsp:nvSpPr>
        <dsp:cNvPr id="0" name=""/>
        <dsp:cNvSpPr/>
      </dsp:nvSpPr>
      <dsp:spPr>
        <a:xfrm>
          <a:off x="7437964" y="2304219"/>
          <a:ext cx="3187699" cy="3072292"/>
        </a:xfrm>
        <a:prstGeom prst="roundRect">
          <a:avLst/>
        </a:prstGeom>
        <a:solidFill>
          <a:srgbClr val="3690A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2200"/>
            </a:lnSpc>
            <a:spcBef>
              <a:spcPct val="0"/>
            </a:spcBef>
            <a:spcAft>
              <a:spcPct val="35000"/>
            </a:spcAft>
          </a:pPr>
          <a:r>
            <a:rPr lang="es-MX" sz="1600" kern="1200" dirty="0" smtClean="0">
              <a:latin typeface="Century Gothic" pitchFamily="34" charset="0"/>
            </a:rPr>
            <a:t>InfoDF </a:t>
          </a:r>
          <a:r>
            <a:rPr lang="es-MX" sz="1600" i="0" kern="1200" dirty="0" smtClean="0">
              <a:latin typeface="Century Gothic" pitchFamily="34" charset="0"/>
            </a:rPr>
            <a:t>determina </a:t>
          </a:r>
          <a:r>
            <a:rPr lang="es-MX" sz="1600" b="0" i="1" kern="1200" dirty="0" smtClean="0">
              <a:latin typeface="Century Gothic" pitchFamily="34" charset="0"/>
            </a:rPr>
            <a:t>Padrón de Personas físicas y morales sujetas a OT</a:t>
          </a:r>
          <a:endParaRPr lang="es-MX" sz="1600" b="0" i="1" kern="1200" dirty="0">
            <a:latin typeface="Century Gothic" pitchFamily="34" charset="0"/>
          </a:endParaRPr>
        </a:p>
      </dsp:txBody>
      <dsp:txXfrm>
        <a:off x="7587941" y="2454196"/>
        <a:ext cx="2887745" cy="2772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9D8AF-8053-459E-86AF-ED0F2CC4518C}">
      <dsp:nvSpPr>
        <dsp:cNvPr id="0" name=""/>
        <dsp:cNvSpPr/>
      </dsp:nvSpPr>
      <dsp:spPr>
        <a:xfrm>
          <a:off x="-9644702" y="-1473416"/>
          <a:ext cx="11481813" cy="11481813"/>
        </a:xfrm>
        <a:prstGeom prst="blockArc">
          <a:avLst>
            <a:gd name="adj1" fmla="val 18900000"/>
            <a:gd name="adj2" fmla="val 2700000"/>
            <a:gd name="adj3" fmla="val 188"/>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A990EC-EAE2-428C-9EE3-B5FE4D80D32E}">
      <dsp:nvSpPr>
        <dsp:cNvPr id="0" name=""/>
        <dsp:cNvSpPr/>
      </dsp:nvSpPr>
      <dsp:spPr>
        <a:xfrm>
          <a:off x="1184655" y="853498"/>
          <a:ext cx="10892406" cy="1706996"/>
        </a:xfrm>
        <a:prstGeom prst="rect">
          <a:avLst/>
        </a:prstGeom>
        <a:solidFill>
          <a:srgbClr val="3690A8"/>
        </a:solidFill>
        <a:ln w="6350" cap="flat" cmpd="sng" algn="ctr">
          <a:solidFill>
            <a:srgbClr val="3690A8"/>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54928" tIns="45720" rIns="45720" bIns="45720" numCol="1" spcCol="1270" anchor="ctr" anchorCtr="0">
          <a:noAutofit/>
        </a:bodyPr>
        <a:lstStyle/>
        <a:p>
          <a:pPr lvl="0" algn="l" defTabSz="800100">
            <a:lnSpc>
              <a:spcPts val="2420"/>
            </a:lnSpc>
            <a:spcBef>
              <a:spcPct val="0"/>
            </a:spcBef>
            <a:spcAft>
              <a:spcPct val="35000"/>
            </a:spcAft>
          </a:pPr>
          <a:r>
            <a:rPr lang="es-ES" sz="1800" b="1" kern="1200" dirty="0" err="1" smtClean="0">
              <a:solidFill>
                <a:srgbClr val="EF1190"/>
              </a:solidFill>
              <a:latin typeface="Century Gothic" pitchFamily="34" charset="0"/>
            </a:rPr>
            <a:t>Info</a:t>
          </a:r>
          <a:r>
            <a:rPr lang="es-ES" sz="1800" kern="1200" dirty="0" smtClean="0">
              <a:solidFill>
                <a:schemeClr val="bg1"/>
              </a:solidFill>
              <a:latin typeface="Century Gothic" pitchFamily="34" charset="0"/>
            </a:rPr>
            <a:t> solicita a dichas personas que le remitan el </a:t>
          </a:r>
          <a:r>
            <a:rPr lang="es-ES" sz="1800" b="1" kern="1200" dirty="0" smtClean="0">
              <a:solidFill>
                <a:schemeClr val="bg1"/>
              </a:solidFill>
              <a:latin typeface="Century Gothic" pitchFamily="34" charset="0"/>
            </a:rPr>
            <a:t>listado de información que consideren de interés público.</a:t>
          </a:r>
          <a:endParaRPr lang="es-MX" sz="1800" kern="1200" dirty="0">
            <a:solidFill>
              <a:schemeClr val="bg1"/>
            </a:solidFill>
            <a:latin typeface="Century Gothic" pitchFamily="34" charset="0"/>
          </a:endParaRPr>
        </a:p>
      </dsp:txBody>
      <dsp:txXfrm>
        <a:off x="1184655" y="853498"/>
        <a:ext cx="10892406" cy="1706996"/>
      </dsp:txXfrm>
    </dsp:sp>
    <dsp:sp modelId="{26A6FABB-F759-4262-A09F-DB32ECCD13A4}">
      <dsp:nvSpPr>
        <dsp:cNvPr id="0" name=""/>
        <dsp:cNvSpPr/>
      </dsp:nvSpPr>
      <dsp:spPr>
        <a:xfrm>
          <a:off x="117782" y="640123"/>
          <a:ext cx="2133745" cy="2133745"/>
        </a:xfrm>
        <a:prstGeom prst="ellipse">
          <a:avLst/>
        </a:prstGeom>
        <a:solidFill>
          <a:srgbClr val="474747"/>
        </a:solidFill>
        <a:ln>
          <a:solidFill>
            <a:srgbClr val="474747"/>
          </a:solid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sp>
    <dsp:sp modelId="{7E6AD90A-56E8-4F21-8295-E671171D4427}">
      <dsp:nvSpPr>
        <dsp:cNvPr id="0" name=""/>
        <dsp:cNvSpPr/>
      </dsp:nvSpPr>
      <dsp:spPr>
        <a:xfrm>
          <a:off x="1805148" y="3413992"/>
          <a:ext cx="10271913" cy="1706996"/>
        </a:xfrm>
        <a:prstGeom prst="rect">
          <a:avLst/>
        </a:prstGeom>
        <a:solidFill>
          <a:srgbClr val="474747"/>
        </a:solidFill>
        <a:ln w="6350" cap="flat" cmpd="sng" algn="ctr">
          <a:solidFill>
            <a:srgbClr val="474747"/>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54928" tIns="45720" rIns="45720" bIns="45720" numCol="1" spcCol="1270" anchor="ctr" anchorCtr="0">
          <a:noAutofit/>
        </a:bodyPr>
        <a:lstStyle/>
        <a:p>
          <a:pPr lvl="0" algn="l" defTabSz="800100">
            <a:lnSpc>
              <a:spcPts val="2360"/>
            </a:lnSpc>
            <a:spcBef>
              <a:spcPct val="0"/>
            </a:spcBef>
            <a:spcAft>
              <a:spcPct val="35000"/>
            </a:spcAft>
          </a:pPr>
          <a:r>
            <a:rPr lang="es-MX" sz="1800" b="1" kern="1200" baseline="0" dirty="0" err="1" smtClean="0">
              <a:solidFill>
                <a:srgbClr val="EF1190"/>
              </a:solidFill>
              <a:latin typeface="Century Gothic" pitchFamily="34" charset="0"/>
            </a:rPr>
            <a:t>Info</a:t>
          </a:r>
          <a:r>
            <a:rPr lang="es-MX" sz="1800" kern="1200" baseline="0" dirty="0" smtClean="0">
              <a:solidFill>
                <a:schemeClr val="bg1"/>
              </a:solidFill>
              <a:latin typeface="Century Gothic" pitchFamily="34" charset="0"/>
            </a:rPr>
            <a:t> revisa el listado que remitieron dichas personas: le añade, le quita o confirma los contenidos de información.</a:t>
          </a:r>
          <a:endParaRPr lang="es-MX" sz="1800" kern="1200" dirty="0">
            <a:solidFill>
              <a:schemeClr val="bg1"/>
            </a:solidFill>
            <a:latin typeface="Century Gothic" pitchFamily="34" charset="0"/>
          </a:endParaRPr>
        </a:p>
      </dsp:txBody>
      <dsp:txXfrm>
        <a:off x="1805148" y="3413992"/>
        <a:ext cx="10271913" cy="1706996"/>
      </dsp:txXfrm>
    </dsp:sp>
    <dsp:sp modelId="{DF73EE73-ED49-4220-96B6-511C1C57371C}">
      <dsp:nvSpPr>
        <dsp:cNvPr id="0" name=""/>
        <dsp:cNvSpPr/>
      </dsp:nvSpPr>
      <dsp:spPr>
        <a:xfrm>
          <a:off x="738275" y="3200617"/>
          <a:ext cx="2133745" cy="2133745"/>
        </a:xfrm>
        <a:prstGeom prst="ellipse">
          <a:avLst/>
        </a:prstGeom>
        <a:solidFill>
          <a:srgbClr val="3690A8"/>
        </a:solidFill>
        <a:ln>
          <a:solidFill>
            <a:srgbClr val="3690A8"/>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B203D447-3CB5-4118-8CC0-BA8670CC0B09}">
      <dsp:nvSpPr>
        <dsp:cNvPr id="0" name=""/>
        <dsp:cNvSpPr/>
      </dsp:nvSpPr>
      <dsp:spPr>
        <a:xfrm>
          <a:off x="1184655" y="5848680"/>
          <a:ext cx="10892406" cy="1958607"/>
        </a:xfrm>
        <a:prstGeom prst="rect">
          <a:avLst/>
        </a:prstGeom>
        <a:solidFill>
          <a:srgbClr val="3690A8"/>
        </a:solidFill>
        <a:ln w="12700" cap="flat" cmpd="sng" algn="ctr">
          <a:solidFill>
            <a:srgbClr val="3690A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928" tIns="45720" rIns="45720" bIns="45720" numCol="1" spcCol="1270" anchor="ctr" anchorCtr="0">
          <a:noAutofit/>
        </a:bodyPr>
        <a:lstStyle/>
        <a:p>
          <a:pPr lvl="0" algn="just" defTabSz="800100">
            <a:lnSpc>
              <a:spcPts val="2460"/>
            </a:lnSpc>
            <a:spcBef>
              <a:spcPct val="0"/>
            </a:spcBef>
            <a:spcAft>
              <a:spcPct val="35000"/>
            </a:spcAft>
          </a:pPr>
          <a:r>
            <a:rPr lang="es-ES" sz="1800" b="1" kern="1200" dirty="0" err="1" smtClean="0">
              <a:solidFill>
                <a:srgbClr val="EF1190"/>
              </a:solidFill>
              <a:latin typeface="Century Gothic" pitchFamily="34" charset="0"/>
            </a:rPr>
            <a:t>Info</a:t>
          </a:r>
          <a:r>
            <a:rPr lang="es-ES" sz="1800" kern="1200" dirty="0" smtClean="0">
              <a:latin typeface="Century Gothic" pitchFamily="34" charset="0"/>
            </a:rPr>
            <a:t> </a:t>
          </a:r>
          <a:r>
            <a:rPr lang="es-ES" sz="1800" b="1" kern="1200" dirty="0" smtClean="0">
              <a:latin typeface="Century Gothic" pitchFamily="34" charset="0"/>
            </a:rPr>
            <a:t>determina </a:t>
          </a:r>
          <a:r>
            <a:rPr lang="es-ES" sz="1800" b="0" kern="1200" dirty="0" smtClean="0">
              <a:latin typeface="Century Gothic" pitchFamily="34" charset="0"/>
            </a:rPr>
            <a:t>las</a:t>
          </a:r>
          <a:r>
            <a:rPr lang="es-ES" sz="1800" b="1" kern="1200" dirty="0" smtClean="0">
              <a:latin typeface="Century Gothic" pitchFamily="34" charset="0"/>
            </a:rPr>
            <a:t> obligaciones de transparencia </a:t>
          </a:r>
          <a:r>
            <a:rPr lang="es-ES" sz="1800" kern="1200" dirty="0" smtClean="0">
              <a:latin typeface="Century Gothic" pitchFamily="34" charset="0"/>
            </a:rPr>
            <a:t>que deberán difundir esas personas y los </a:t>
          </a:r>
          <a:r>
            <a:rPr lang="es-ES" sz="1800" b="1" kern="1200" dirty="0" smtClean="0">
              <a:latin typeface="Century Gothic" pitchFamily="34" charset="0"/>
            </a:rPr>
            <a:t>plazos</a:t>
          </a:r>
          <a:r>
            <a:rPr lang="es-ES" sz="1800" kern="1200" dirty="0" smtClean="0">
              <a:latin typeface="Century Gothic" pitchFamily="34" charset="0"/>
            </a:rPr>
            <a:t> para ello.</a:t>
          </a:r>
        </a:p>
      </dsp:txBody>
      <dsp:txXfrm>
        <a:off x="1184655" y="5848680"/>
        <a:ext cx="10892406" cy="1958607"/>
      </dsp:txXfrm>
    </dsp:sp>
    <dsp:sp modelId="{62B39CAD-84C1-4909-A94D-D5ECBF30BF90}">
      <dsp:nvSpPr>
        <dsp:cNvPr id="0" name=""/>
        <dsp:cNvSpPr/>
      </dsp:nvSpPr>
      <dsp:spPr>
        <a:xfrm>
          <a:off x="117782" y="5761111"/>
          <a:ext cx="2133745" cy="2133745"/>
        </a:xfrm>
        <a:prstGeom prst="ellipse">
          <a:avLst/>
        </a:prstGeom>
        <a:solidFill>
          <a:srgbClr val="474747"/>
        </a:solidFill>
        <a:ln w="12700" cap="flat" cmpd="sng" algn="ctr">
          <a:solidFill>
            <a:srgbClr val="47474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DC166-42FD-4C85-B5C0-6490C647E8E4}" type="datetimeFigureOut">
              <a:rPr lang="es-ES" smtClean="0"/>
              <a:pPr/>
              <a:t>12/11/2018</a:t>
            </a:fld>
            <a:endParaRPr lang="es-ES"/>
          </a:p>
        </p:txBody>
      </p:sp>
      <p:sp>
        <p:nvSpPr>
          <p:cNvPr id="4" name="Marcador de imagen de diapositiva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565F5-717D-40B1-B0BD-EDA0D3B820FE}" type="slidenum">
              <a:rPr lang="es-ES" smtClean="0"/>
              <a:pPr/>
              <a:t>‹Nº›</a:t>
            </a:fld>
            <a:endParaRPr lang="es-ES"/>
          </a:p>
        </p:txBody>
      </p:sp>
    </p:spTree>
    <p:extLst>
      <p:ext uri="{BB962C8B-B14F-4D97-AF65-F5344CB8AC3E}">
        <p14:creationId xmlns:p14="http://schemas.microsoft.com/office/powerpoint/2010/main" val="4216012539"/>
      </p:ext>
    </p:extLst>
  </p:cSld>
  <p:clrMap bg1="lt1" tx1="dk1" bg2="lt2" tx2="dk2" accent1="accent1" accent2="accent2" accent3="accent3" accent4="accent4" accent5="accent5" accent6="accent6" hlink="hlink" folHlink="folHlink"/>
  <p:notesStyle>
    <a:lvl1pPr marL="0" algn="l" defTabSz="914296" rtl="0" eaLnBrk="1" latinLnBrk="0" hangingPunct="1">
      <a:defRPr sz="1100" kern="1200">
        <a:solidFill>
          <a:schemeClr val="tx1"/>
        </a:solidFill>
        <a:latin typeface="+mn-lt"/>
        <a:ea typeface="+mn-ea"/>
        <a:cs typeface="+mn-cs"/>
      </a:defRPr>
    </a:lvl1pPr>
    <a:lvl2pPr marL="457147" algn="l" defTabSz="914296" rtl="0" eaLnBrk="1" latinLnBrk="0" hangingPunct="1">
      <a:defRPr sz="1100" kern="1200">
        <a:solidFill>
          <a:schemeClr val="tx1"/>
        </a:solidFill>
        <a:latin typeface="+mn-lt"/>
        <a:ea typeface="+mn-ea"/>
        <a:cs typeface="+mn-cs"/>
      </a:defRPr>
    </a:lvl2pPr>
    <a:lvl3pPr marL="914296" algn="l" defTabSz="914296" rtl="0" eaLnBrk="1" latinLnBrk="0" hangingPunct="1">
      <a:defRPr sz="1100" kern="1200">
        <a:solidFill>
          <a:schemeClr val="tx1"/>
        </a:solidFill>
        <a:latin typeface="+mn-lt"/>
        <a:ea typeface="+mn-ea"/>
        <a:cs typeface="+mn-cs"/>
      </a:defRPr>
    </a:lvl3pPr>
    <a:lvl4pPr marL="1371443" algn="l" defTabSz="914296" rtl="0" eaLnBrk="1" latinLnBrk="0" hangingPunct="1">
      <a:defRPr sz="1100" kern="1200">
        <a:solidFill>
          <a:schemeClr val="tx1"/>
        </a:solidFill>
        <a:latin typeface="+mn-lt"/>
        <a:ea typeface="+mn-ea"/>
        <a:cs typeface="+mn-cs"/>
      </a:defRPr>
    </a:lvl4pPr>
    <a:lvl5pPr marL="1828591" algn="l" defTabSz="914296" rtl="0" eaLnBrk="1" latinLnBrk="0" hangingPunct="1">
      <a:defRPr sz="1100" kern="1200">
        <a:solidFill>
          <a:schemeClr val="tx1"/>
        </a:solidFill>
        <a:latin typeface="+mn-lt"/>
        <a:ea typeface="+mn-ea"/>
        <a:cs typeface="+mn-cs"/>
      </a:defRPr>
    </a:lvl5pPr>
    <a:lvl6pPr marL="2285738" algn="l" defTabSz="914296" rtl="0" eaLnBrk="1" latinLnBrk="0" hangingPunct="1">
      <a:defRPr sz="1100" kern="1200">
        <a:solidFill>
          <a:schemeClr val="tx1"/>
        </a:solidFill>
        <a:latin typeface="+mn-lt"/>
        <a:ea typeface="+mn-ea"/>
        <a:cs typeface="+mn-cs"/>
      </a:defRPr>
    </a:lvl6pPr>
    <a:lvl7pPr marL="2742887" algn="l" defTabSz="914296" rtl="0" eaLnBrk="1" latinLnBrk="0" hangingPunct="1">
      <a:defRPr sz="1100" kern="1200">
        <a:solidFill>
          <a:schemeClr val="tx1"/>
        </a:solidFill>
        <a:latin typeface="+mn-lt"/>
        <a:ea typeface="+mn-ea"/>
        <a:cs typeface="+mn-cs"/>
      </a:defRPr>
    </a:lvl7pPr>
    <a:lvl8pPr marL="3200034" algn="l" defTabSz="914296" rtl="0" eaLnBrk="1" latinLnBrk="0" hangingPunct="1">
      <a:defRPr sz="1100" kern="1200">
        <a:solidFill>
          <a:schemeClr val="tx1"/>
        </a:solidFill>
        <a:latin typeface="+mn-lt"/>
        <a:ea typeface="+mn-ea"/>
        <a:cs typeface="+mn-cs"/>
      </a:defRPr>
    </a:lvl8pPr>
    <a:lvl9pPr marL="3657181" algn="l" defTabSz="91429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685800"/>
            <a:ext cx="4899025" cy="3430588"/>
          </a:xfrm>
        </p:spPr>
      </p:sp>
      <p:sp>
        <p:nvSpPr>
          <p:cNvPr id="3" name="2 Marcador de notas"/>
          <p:cNvSpPr>
            <a:spLocks noGrp="1"/>
          </p:cNvSpPr>
          <p:nvPr>
            <p:ph type="body" idx="1"/>
          </p:nvPr>
        </p:nvSpPr>
        <p:spPr/>
        <p:txBody>
          <a:bodyPr/>
          <a:lstStyle/>
          <a:p>
            <a:pPr defTabSz="457175">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pPr/>
              <a:t>48</a:t>
            </a:fld>
            <a:endParaRPr lang="es-ES"/>
          </a:p>
        </p:txBody>
      </p:sp>
    </p:spTree>
    <p:extLst>
      <p:ext uri="{BB962C8B-B14F-4D97-AF65-F5344CB8AC3E}">
        <p14:creationId xmlns:p14="http://schemas.microsoft.com/office/powerpoint/2010/main" val="52977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685800"/>
            <a:ext cx="4899025" cy="3430588"/>
          </a:xfrm>
        </p:spPr>
      </p:sp>
      <p:sp>
        <p:nvSpPr>
          <p:cNvPr id="3" name="2 Marcador de notas"/>
          <p:cNvSpPr>
            <a:spLocks noGrp="1"/>
          </p:cNvSpPr>
          <p:nvPr>
            <p:ph type="body" idx="1"/>
          </p:nvPr>
        </p:nvSpPr>
        <p:spPr/>
        <p:txBody>
          <a:bodyPr/>
          <a:lstStyle/>
          <a:p>
            <a:pPr defTabSz="457175">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pPr/>
              <a:t>49</a:t>
            </a:fld>
            <a:endParaRPr lang="es-ES"/>
          </a:p>
        </p:txBody>
      </p:sp>
    </p:spTree>
    <p:extLst>
      <p:ext uri="{BB962C8B-B14F-4D97-AF65-F5344CB8AC3E}">
        <p14:creationId xmlns:p14="http://schemas.microsoft.com/office/powerpoint/2010/main" val="52977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685800"/>
            <a:ext cx="4899025" cy="3430588"/>
          </a:xfrm>
        </p:spPr>
      </p:sp>
      <p:sp>
        <p:nvSpPr>
          <p:cNvPr id="3" name="2 Marcador de notas"/>
          <p:cNvSpPr>
            <a:spLocks noGrp="1"/>
          </p:cNvSpPr>
          <p:nvPr>
            <p:ph type="body" idx="1"/>
          </p:nvPr>
        </p:nvSpPr>
        <p:spPr/>
        <p:txBody>
          <a:bodyPr/>
          <a:lstStyle/>
          <a:p>
            <a:pPr defTabSz="457175">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pPr/>
              <a:t>50</a:t>
            </a:fld>
            <a:endParaRPr lang="es-ES"/>
          </a:p>
        </p:txBody>
      </p:sp>
    </p:spTree>
    <p:extLst>
      <p:ext uri="{BB962C8B-B14F-4D97-AF65-F5344CB8AC3E}">
        <p14:creationId xmlns:p14="http://schemas.microsoft.com/office/powerpoint/2010/main" val="52977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685800"/>
            <a:ext cx="4899025" cy="3430588"/>
          </a:xfrm>
        </p:spPr>
      </p:sp>
      <p:sp>
        <p:nvSpPr>
          <p:cNvPr id="3" name="2 Marcador de notas"/>
          <p:cNvSpPr>
            <a:spLocks noGrp="1"/>
          </p:cNvSpPr>
          <p:nvPr>
            <p:ph type="body" idx="1"/>
          </p:nvPr>
        </p:nvSpPr>
        <p:spPr/>
        <p:txBody>
          <a:bodyPr/>
          <a:lstStyle/>
          <a:p>
            <a:pPr defTabSz="457175">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pPr/>
              <a:t>51</a:t>
            </a:fld>
            <a:endParaRPr lang="es-ES"/>
          </a:p>
        </p:txBody>
      </p:sp>
    </p:spTree>
    <p:extLst>
      <p:ext uri="{BB962C8B-B14F-4D97-AF65-F5344CB8AC3E}">
        <p14:creationId xmlns:p14="http://schemas.microsoft.com/office/powerpoint/2010/main" val="52977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79488" y="685800"/>
            <a:ext cx="4899025" cy="3430588"/>
          </a:xfrm>
        </p:spPr>
      </p:sp>
      <p:sp>
        <p:nvSpPr>
          <p:cNvPr id="3" name="2 Marcador de notas"/>
          <p:cNvSpPr>
            <a:spLocks noGrp="1"/>
          </p:cNvSpPr>
          <p:nvPr>
            <p:ph type="body" idx="1"/>
          </p:nvPr>
        </p:nvSpPr>
        <p:spPr/>
        <p:txBody>
          <a:bodyPr/>
          <a:lstStyle/>
          <a:p>
            <a:pPr defTabSz="457175">
              <a:defRPr/>
            </a:pPr>
            <a:endParaRPr lang="es-MX" dirty="0"/>
          </a:p>
        </p:txBody>
      </p:sp>
      <p:sp>
        <p:nvSpPr>
          <p:cNvPr id="4" name="3 Marcador de número de diapositiva"/>
          <p:cNvSpPr>
            <a:spLocks noGrp="1"/>
          </p:cNvSpPr>
          <p:nvPr>
            <p:ph type="sldNum" sz="quarter" idx="10"/>
          </p:nvPr>
        </p:nvSpPr>
        <p:spPr/>
        <p:txBody>
          <a:bodyPr/>
          <a:lstStyle/>
          <a:p>
            <a:fld id="{40E62658-E68E-4D41-9C2E-C03DE6D7E3AA}" type="slidenum">
              <a:rPr lang="es-ES" smtClean="0"/>
              <a:pPr/>
              <a:t>52</a:t>
            </a:fld>
            <a:endParaRPr lang="es-ES"/>
          </a:p>
        </p:txBody>
      </p:sp>
    </p:spTree>
    <p:extLst>
      <p:ext uri="{BB962C8B-B14F-4D97-AF65-F5344CB8AC3E}">
        <p14:creationId xmlns:p14="http://schemas.microsoft.com/office/powerpoint/2010/main" val="52977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50281" y="2062342"/>
            <a:ext cx="13501688" cy="4387215"/>
          </a:xfrm>
        </p:spPr>
        <p:txBody>
          <a:bodyPr anchor="b"/>
          <a:lstStyle>
            <a:lvl1pPr algn="ctr">
              <a:defRPr sz="88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2250281" y="6618745"/>
            <a:ext cx="13501688" cy="3042463"/>
          </a:xfrm>
        </p:spPr>
        <p:txBody>
          <a:bodyPr/>
          <a:lstStyle>
            <a:lvl1pPr marL="0" indent="0" algn="ctr">
              <a:buNone/>
              <a:defRPr sz="3500"/>
            </a:lvl1pPr>
            <a:lvl2pPr marL="675024" indent="0" algn="ctr">
              <a:buNone/>
              <a:defRPr sz="2900"/>
            </a:lvl2pPr>
            <a:lvl3pPr marL="1350048" indent="0" algn="ctr">
              <a:buNone/>
              <a:defRPr sz="2700"/>
            </a:lvl3pPr>
            <a:lvl4pPr marL="2025074" indent="0" algn="ctr">
              <a:buNone/>
              <a:defRPr sz="2400"/>
            </a:lvl4pPr>
            <a:lvl5pPr marL="2700098" indent="0" algn="ctr">
              <a:buNone/>
              <a:defRPr sz="2400"/>
            </a:lvl5pPr>
            <a:lvl6pPr marL="3375122" indent="0" algn="ctr">
              <a:buNone/>
              <a:defRPr sz="2400"/>
            </a:lvl6pPr>
            <a:lvl7pPr marL="4050146" indent="0" algn="ctr">
              <a:buNone/>
              <a:defRPr sz="2400"/>
            </a:lvl7pPr>
            <a:lvl8pPr marL="4725171" indent="0" algn="ctr">
              <a:buNone/>
              <a:defRPr sz="2400"/>
            </a:lvl8pPr>
            <a:lvl9pPr marL="5400194" indent="0" algn="ctr">
              <a:buNone/>
              <a:defRPr sz="24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75754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47851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2882860" y="670917"/>
            <a:ext cx="3881735" cy="10679252"/>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237655" y="670917"/>
            <a:ext cx="11420177" cy="1067925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76754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50169" y="3914670"/>
            <a:ext cx="15301913" cy="2701171"/>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2700338" y="7140892"/>
            <a:ext cx="12601575" cy="3220403"/>
          </a:xfrm>
        </p:spPr>
        <p:txBody>
          <a:bodyPr/>
          <a:lstStyle>
            <a:lvl1pPr marL="0" indent="0" algn="ctr">
              <a:buNone/>
              <a:defRPr>
                <a:solidFill>
                  <a:schemeClr val="tx1">
                    <a:tint val="75000"/>
                  </a:schemeClr>
                </a:solidFill>
              </a:defRPr>
            </a:lvl1pPr>
            <a:lvl2pPr marL="734492" indent="0" algn="ctr">
              <a:buNone/>
              <a:defRPr>
                <a:solidFill>
                  <a:schemeClr val="tx1">
                    <a:tint val="75000"/>
                  </a:schemeClr>
                </a:solidFill>
              </a:defRPr>
            </a:lvl2pPr>
            <a:lvl3pPr marL="1468984" indent="0" algn="ctr">
              <a:buNone/>
              <a:defRPr>
                <a:solidFill>
                  <a:schemeClr val="tx1">
                    <a:tint val="75000"/>
                  </a:schemeClr>
                </a:solidFill>
              </a:defRPr>
            </a:lvl3pPr>
            <a:lvl4pPr marL="2203475" indent="0" algn="ctr">
              <a:buNone/>
              <a:defRPr>
                <a:solidFill>
                  <a:schemeClr val="tx1">
                    <a:tint val="75000"/>
                  </a:schemeClr>
                </a:solidFill>
              </a:defRPr>
            </a:lvl4pPr>
            <a:lvl5pPr marL="2937967" indent="0" algn="ctr">
              <a:buNone/>
              <a:defRPr>
                <a:solidFill>
                  <a:schemeClr val="tx1">
                    <a:tint val="75000"/>
                  </a:schemeClr>
                </a:solidFill>
              </a:defRPr>
            </a:lvl5pPr>
            <a:lvl6pPr marL="3672459" indent="0" algn="ctr">
              <a:buNone/>
              <a:defRPr>
                <a:solidFill>
                  <a:schemeClr val="tx1">
                    <a:tint val="75000"/>
                  </a:schemeClr>
                </a:solidFill>
              </a:defRPr>
            </a:lvl6pPr>
            <a:lvl7pPr marL="4406951" indent="0" algn="ctr">
              <a:buNone/>
              <a:defRPr>
                <a:solidFill>
                  <a:schemeClr val="tx1">
                    <a:tint val="75000"/>
                  </a:schemeClr>
                </a:solidFill>
              </a:defRPr>
            </a:lvl7pPr>
            <a:lvl8pPr marL="5141443" indent="0" algn="ctr">
              <a:buNone/>
              <a:defRPr>
                <a:solidFill>
                  <a:schemeClr val="tx1">
                    <a:tint val="75000"/>
                  </a:schemeClr>
                </a:solidFill>
              </a:defRPr>
            </a:lvl8pPr>
            <a:lvl9pPr marL="5875934"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78188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45432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22053" y="8097692"/>
            <a:ext cx="15301913" cy="2502813"/>
          </a:xfrm>
        </p:spPr>
        <p:txBody>
          <a:bodyPr anchor="t"/>
          <a:lstStyle>
            <a:lvl1pPr algn="l">
              <a:defRPr sz="64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422053" y="5341086"/>
            <a:ext cx="15301913" cy="2756594"/>
          </a:xfrm>
        </p:spPr>
        <p:txBody>
          <a:bodyPr anchor="b"/>
          <a:lstStyle>
            <a:lvl1pPr marL="0" indent="0">
              <a:buNone/>
              <a:defRPr sz="3200">
                <a:solidFill>
                  <a:schemeClr val="tx1">
                    <a:tint val="75000"/>
                  </a:schemeClr>
                </a:solidFill>
              </a:defRPr>
            </a:lvl1pPr>
            <a:lvl2pPr marL="734492" indent="0">
              <a:buNone/>
              <a:defRPr sz="2900">
                <a:solidFill>
                  <a:schemeClr val="tx1">
                    <a:tint val="75000"/>
                  </a:schemeClr>
                </a:solidFill>
              </a:defRPr>
            </a:lvl2pPr>
            <a:lvl3pPr marL="1468984" indent="0">
              <a:buNone/>
              <a:defRPr sz="2600">
                <a:solidFill>
                  <a:schemeClr val="tx1">
                    <a:tint val="75000"/>
                  </a:schemeClr>
                </a:solidFill>
              </a:defRPr>
            </a:lvl3pPr>
            <a:lvl4pPr marL="2203475" indent="0">
              <a:buNone/>
              <a:defRPr sz="2200">
                <a:solidFill>
                  <a:schemeClr val="tx1">
                    <a:tint val="75000"/>
                  </a:schemeClr>
                </a:solidFill>
              </a:defRPr>
            </a:lvl4pPr>
            <a:lvl5pPr marL="2937967" indent="0">
              <a:buNone/>
              <a:defRPr sz="2200">
                <a:solidFill>
                  <a:schemeClr val="tx1">
                    <a:tint val="75000"/>
                  </a:schemeClr>
                </a:solidFill>
              </a:defRPr>
            </a:lvl5pPr>
            <a:lvl6pPr marL="3672459" indent="0">
              <a:buNone/>
              <a:defRPr sz="2200">
                <a:solidFill>
                  <a:schemeClr val="tx1">
                    <a:tint val="75000"/>
                  </a:schemeClr>
                </a:solidFill>
              </a:defRPr>
            </a:lvl6pPr>
            <a:lvl7pPr marL="4406951" indent="0">
              <a:buNone/>
              <a:defRPr sz="2200">
                <a:solidFill>
                  <a:schemeClr val="tx1">
                    <a:tint val="75000"/>
                  </a:schemeClr>
                </a:solidFill>
              </a:defRPr>
            </a:lvl7pPr>
            <a:lvl8pPr marL="5141443" indent="0">
              <a:buNone/>
              <a:defRPr sz="2200">
                <a:solidFill>
                  <a:schemeClr val="tx1">
                    <a:tint val="75000"/>
                  </a:schemeClr>
                </a:solidFill>
              </a:defRPr>
            </a:lvl8pPr>
            <a:lvl9pPr marL="5875934" indent="0">
              <a:buNone/>
              <a:defRPr sz="2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7957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200150" y="2940379"/>
            <a:ext cx="10651331" cy="831645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12151519" y="2940379"/>
            <a:ext cx="10651331" cy="831645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73582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00113" y="504647"/>
            <a:ext cx="16202025" cy="2100263"/>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00113" y="2820770"/>
            <a:ext cx="7954120" cy="1175563"/>
          </a:xfrm>
        </p:spPr>
        <p:txBody>
          <a:bodyPr anchor="b"/>
          <a:lstStyle>
            <a:lvl1pPr marL="0" indent="0">
              <a:buNone/>
              <a:defRPr sz="3900" b="1"/>
            </a:lvl1pPr>
            <a:lvl2pPr marL="734492" indent="0">
              <a:buNone/>
              <a:defRPr sz="3200" b="1"/>
            </a:lvl2pPr>
            <a:lvl3pPr marL="1468984" indent="0">
              <a:buNone/>
              <a:defRPr sz="2900" b="1"/>
            </a:lvl3pPr>
            <a:lvl4pPr marL="2203475" indent="0">
              <a:buNone/>
              <a:defRPr sz="2600" b="1"/>
            </a:lvl4pPr>
            <a:lvl5pPr marL="2937967" indent="0">
              <a:buNone/>
              <a:defRPr sz="2600" b="1"/>
            </a:lvl5pPr>
            <a:lvl6pPr marL="3672459" indent="0">
              <a:buNone/>
              <a:defRPr sz="2600" b="1"/>
            </a:lvl6pPr>
            <a:lvl7pPr marL="4406951" indent="0">
              <a:buNone/>
              <a:defRPr sz="2600" b="1"/>
            </a:lvl7pPr>
            <a:lvl8pPr marL="5141443" indent="0">
              <a:buNone/>
              <a:defRPr sz="2600" b="1"/>
            </a:lvl8pPr>
            <a:lvl9pPr marL="5875934" indent="0">
              <a:buNone/>
              <a:defRPr sz="2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00113" y="3996333"/>
            <a:ext cx="7954120" cy="726049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9144902" y="2820770"/>
            <a:ext cx="7957244" cy="1175563"/>
          </a:xfrm>
        </p:spPr>
        <p:txBody>
          <a:bodyPr anchor="b"/>
          <a:lstStyle>
            <a:lvl1pPr marL="0" indent="0">
              <a:buNone/>
              <a:defRPr sz="3900" b="1"/>
            </a:lvl1pPr>
            <a:lvl2pPr marL="734492" indent="0">
              <a:buNone/>
              <a:defRPr sz="3200" b="1"/>
            </a:lvl2pPr>
            <a:lvl3pPr marL="1468984" indent="0">
              <a:buNone/>
              <a:defRPr sz="2900" b="1"/>
            </a:lvl3pPr>
            <a:lvl4pPr marL="2203475" indent="0">
              <a:buNone/>
              <a:defRPr sz="2600" b="1"/>
            </a:lvl4pPr>
            <a:lvl5pPr marL="2937967" indent="0">
              <a:buNone/>
              <a:defRPr sz="2600" b="1"/>
            </a:lvl5pPr>
            <a:lvl6pPr marL="3672459" indent="0">
              <a:buNone/>
              <a:defRPr sz="2600" b="1"/>
            </a:lvl6pPr>
            <a:lvl7pPr marL="4406951" indent="0">
              <a:buNone/>
              <a:defRPr sz="2600" b="1"/>
            </a:lvl7pPr>
            <a:lvl8pPr marL="5141443" indent="0">
              <a:buNone/>
              <a:defRPr sz="2600" b="1"/>
            </a:lvl8pPr>
            <a:lvl9pPr marL="5875934" indent="0">
              <a:buNone/>
              <a:defRPr sz="2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144902" y="3996333"/>
            <a:ext cx="7957244" cy="726049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91417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026304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00123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00117" y="501729"/>
            <a:ext cx="5922616" cy="2135267"/>
          </a:xfrm>
        </p:spPr>
        <p:txBody>
          <a:bodyPr anchor="b"/>
          <a:lstStyle>
            <a:lvl1pPr algn="l">
              <a:defRPr sz="32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7038380" y="501743"/>
            <a:ext cx="10063758" cy="10755095"/>
          </a:xfrm>
        </p:spPr>
        <p:txBody>
          <a:bodyPr/>
          <a:lstStyle>
            <a:lvl1pPr>
              <a:defRPr sz="51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900117" y="2637003"/>
            <a:ext cx="5922616" cy="8619828"/>
          </a:xfrm>
        </p:spPr>
        <p:txBody>
          <a:bodyPr/>
          <a:lstStyle>
            <a:lvl1pPr marL="0" indent="0">
              <a:buNone/>
              <a:defRPr sz="2200"/>
            </a:lvl1pPr>
            <a:lvl2pPr marL="734492" indent="0">
              <a:buNone/>
              <a:defRPr sz="1900"/>
            </a:lvl2pPr>
            <a:lvl3pPr marL="1468984" indent="0">
              <a:buNone/>
              <a:defRPr sz="1600"/>
            </a:lvl3pPr>
            <a:lvl4pPr marL="2203475" indent="0">
              <a:buNone/>
              <a:defRPr sz="1400"/>
            </a:lvl4pPr>
            <a:lvl5pPr marL="2937967" indent="0">
              <a:buNone/>
              <a:defRPr sz="1400"/>
            </a:lvl5pPr>
            <a:lvl6pPr marL="3672459" indent="0">
              <a:buNone/>
              <a:defRPr sz="1400"/>
            </a:lvl6pPr>
            <a:lvl7pPr marL="4406951" indent="0">
              <a:buNone/>
              <a:defRPr sz="1400"/>
            </a:lvl7pPr>
            <a:lvl8pPr marL="5141443" indent="0">
              <a:buNone/>
              <a:defRPr sz="1400"/>
            </a:lvl8pPr>
            <a:lvl9pPr marL="5875934" indent="0">
              <a:buNone/>
              <a:defRPr sz="14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0110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455543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28567" y="8821103"/>
            <a:ext cx="10801350" cy="1041381"/>
          </a:xfrm>
        </p:spPr>
        <p:txBody>
          <a:bodyPr anchor="b"/>
          <a:lstStyle>
            <a:lvl1pPr algn="l">
              <a:defRPr sz="32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3528567" y="1125974"/>
            <a:ext cx="10801350" cy="7560945"/>
          </a:xfrm>
        </p:spPr>
        <p:txBody>
          <a:bodyPr/>
          <a:lstStyle>
            <a:lvl1pPr marL="0" indent="0">
              <a:buNone/>
              <a:defRPr sz="5100"/>
            </a:lvl1pPr>
            <a:lvl2pPr marL="734492" indent="0">
              <a:buNone/>
              <a:defRPr sz="4500"/>
            </a:lvl2pPr>
            <a:lvl3pPr marL="1468984" indent="0">
              <a:buNone/>
              <a:defRPr sz="3900"/>
            </a:lvl3pPr>
            <a:lvl4pPr marL="2203475" indent="0">
              <a:buNone/>
              <a:defRPr sz="3200"/>
            </a:lvl4pPr>
            <a:lvl5pPr marL="2937967" indent="0">
              <a:buNone/>
              <a:defRPr sz="3200"/>
            </a:lvl5pPr>
            <a:lvl6pPr marL="3672459" indent="0">
              <a:buNone/>
              <a:defRPr sz="3200"/>
            </a:lvl6pPr>
            <a:lvl7pPr marL="4406951" indent="0">
              <a:buNone/>
              <a:defRPr sz="3200"/>
            </a:lvl7pPr>
            <a:lvl8pPr marL="5141443" indent="0">
              <a:buNone/>
              <a:defRPr sz="3200"/>
            </a:lvl8pPr>
            <a:lvl9pPr marL="5875934" indent="0">
              <a:buNone/>
              <a:defRPr sz="3200"/>
            </a:lvl9pPr>
          </a:lstStyle>
          <a:p>
            <a:endParaRPr lang="es-MX" dirty="0"/>
          </a:p>
        </p:txBody>
      </p:sp>
      <p:sp>
        <p:nvSpPr>
          <p:cNvPr id="4" name="3 Marcador de texto"/>
          <p:cNvSpPr>
            <a:spLocks noGrp="1"/>
          </p:cNvSpPr>
          <p:nvPr>
            <p:ph type="body" sz="half" idx="2"/>
          </p:nvPr>
        </p:nvSpPr>
        <p:spPr>
          <a:xfrm>
            <a:off x="3528567" y="9862484"/>
            <a:ext cx="10801350" cy="1478934"/>
          </a:xfrm>
        </p:spPr>
        <p:txBody>
          <a:bodyPr/>
          <a:lstStyle>
            <a:lvl1pPr marL="0" indent="0">
              <a:buNone/>
              <a:defRPr sz="2200"/>
            </a:lvl1pPr>
            <a:lvl2pPr marL="734492" indent="0">
              <a:buNone/>
              <a:defRPr sz="1900"/>
            </a:lvl2pPr>
            <a:lvl3pPr marL="1468984" indent="0">
              <a:buNone/>
              <a:defRPr sz="1600"/>
            </a:lvl3pPr>
            <a:lvl4pPr marL="2203475" indent="0">
              <a:buNone/>
              <a:defRPr sz="1400"/>
            </a:lvl4pPr>
            <a:lvl5pPr marL="2937967" indent="0">
              <a:buNone/>
              <a:defRPr sz="1400"/>
            </a:lvl5pPr>
            <a:lvl6pPr marL="3672459" indent="0">
              <a:buNone/>
              <a:defRPr sz="1400"/>
            </a:lvl6pPr>
            <a:lvl7pPr marL="4406951" indent="0">
              <a:buNone/>
              <a:defRPr sz="1400"/>
            </a:lvl7pPr>
            <a:lvl8pPr marL="5141443" indent="0">
              <a:buNone/>
              <a:defRPr sz="1400"/>
            </a:lvl8pPr>
            <a:lvl9pPr marL="5875934" indent="0">
              <a:buNone/>
              <a:defRPr sz="14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462018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428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7402175" y="504661"/>
            <a:ext cx="5400675" cy="10752177"/>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00150" y="504661"/>
            <a:ext cx="15901988" cy="107521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54503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28278" y="3141646"/>
            <a:ext cx="15526941" cy="5241904"/>
          </a:xfrm>
        </p:spPr>
        <p:txBody>
          <a:bodyPr anchor="b"/>
          <a:lstStyle>
            <a:lvl1pPr>
              <a:defRPr sz="88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1228278" y="8433141"/>
            <a:ext cx="15526941" cy="2756594"/>
          </a:xfrm>
        </p:spPr>
        <p:txBody>
          <a:bodyPr/>
          <a:lstStyle>
            <a:lvl1pPr marL="0" indent="0">
              <a:buNone/>
              <a:defRPr sz="3500">
                <a:solidFill>
                  <a:schemeClr val="tx1">
                    <a:tint val="75000"/>
                  </a:schemeClr>
                </a:solidFill>
              </a:defRPr>
            </a:lvl1pPr>
            <a:lvl2pPr marL="675024" indent="0">
              <a:buNone/>
              <a:defRPr sz="2900">
                <a:solidFill>
                  <a:schemeClr val="tx1">
                    <a:tint val="75000"/>
                  </a:schemeClr>
                </a:solidFill>
              </a:defRPr>
            </a:lvl2pPr>
            <a:lvl3pPr marL="1350048" indent="0">
              <a:buNone/>
              <a:defRPr sz="2700">
                <a:solidFill>
                  <a:schemeClr val="tx1">
                    <a:tint val="75000"/>
                  </a:schemeClr>
                </a:solidFill>
              </a:defRPr>
            </a:lvl3pPr>
            <a:lvl4pPr marL="2025074" indent="0">
              <a:buNone/>
              <a:defRPr sz="2400">
                <a:solidFill>
                  <a:schemeClr val="tx1">
                    <a:tint val="75000"/>
                  </a:schemeClr>
                </a:solidFill>
              </a:defRPr>
            </a:lvl4pPr>
            <a:lvl5pPr marL="2700098" indent="0">
              <a:buNone/>
              <a:defRPr sz="2400">
                <a:solidFill>
                  <a:schemeClr val="tx1">
                    <a:tint val="75000"/>
                  </a:schemeClr>
                </a:solidFill>
              </a:defRPr>
            </a:lvl5pPr>
            <a:lvl6pPr marL="3375122" indent="0">
              <a:buNone/>
              <a:defRPr sz="2400">
                <a:solidFill>
                  <a:schemeClr val="tx1">
                    <a:tint val="75000"/>
                  </a:schemeClr>
                </a:solidFill>
              </a:defRPr>
            </a:lvl6pPr>
            <a:lvl7pPr marL="4050146" indent="0">
              <a:buNone/>
              <a:defRPr sz="2400">
                <a:solidFill>
                  <a:schemeClr val="tx1">
                    <a:tint val="75000"/>
                  </a:schemeClr>
                </a:solidFill>
              </a:defRPr>
            </a:lvl7pPr>
            <a:lvl8pPr marL="4725171" indent="0">
              <a:buNone/>
              <a:defRPr sz="2400">
                <a:solidFill>
                  <a:schemeClr val="tx1">
                    <a:tint val="75000"/>
                  </a:schemeClr>
                </a:solidFill>
              </a:defRPr>
            </a:lvl8pPr>
            <a:lvl9pPr marL="5400194" indent="0">
              <a:buNone/>
              <a:defRPr sz="2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05906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237655" y="3354586"/>
            <a:ext cx="7650956" cy="79955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9113639" y="3354586"/>
            <a:ext cx="7650956" cy="79955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66800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39999" y="670918"/>
            <a:ext cx="15526941" cy="2435722"/>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1240002" y="3089137"/>
            <a:ext cx="7615795" cy="1513938"/>
          </a:xfrm>
        </p:spPr>
        <p:txBody>
          <a:bodyPr anchor="b"/>
          <a:lstStyle>
            <a:lvl1pPr marL="0" indent="0">
              <a:buNone/>
              <a:defRPr sz="3500" b="1"/>
            </a:lvl1pPr>
            <a:lvl2pPr marL="675024" indent="0">
              <a:buNone/>
              <a:defRPr sz="2900" b="1"/>
            </a:lvl2pPr>
            <a:lvl3pPr marL="1350048" indent="0">
              <a:buNone/>
              <a:defRPr sz="2700" b="1"/>
            </a:lvl3pPr>
            <a:lvl4pPr marL="2025074" indent="0">
              <a:buNone/>
              <a:defRPr sz="2400" b="1"/>
            </a:lvl4pPr>
            <a:lvl5pPr marL="2700098" indent="0">
              <a:buNone/>
              <a:defRPr sz="2400" b="1"/>
            </a:lvl5pPr>
            <a:lvl6pPr marL="3375122" indent="0">
              <a:buNone/>
              <a:defRPr sz="2400" b="1"/>
            </a:lvl6pPr>
            <a:lvl7pPr marL="4050146" indent="0">
              <a:buNone/>
              <a:defRPr sz="2400" b="1"/>
            </a:lvl7pPr>
            <a:lvl8pPr marL="4725171" indent="0">
              <a:buNone/>
              <a:defRPr sz="2400" b="1"/>
            </a:lvl8pPr>
            <a:lvl9pPr marL="5400194" indent="0">
              <a:buNone/>
              <a:defRPr sz="24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1240002" y="4603076"/>
            <a:ext cx="7615795" cy="67704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9113639" y="3089137"/>
            <a:ext cx="7653301" cy="1513938"/>
          </a:xfrm>
        </p:spPr>
        <p:txBody>
          <a:bodyPr anchor="b"/>
          <a:lstStyle>
            <a:lvl1pPr marL="0" indent="0">
              <a:buNone/>
              <a:defRPr sz="3500" b="1"/>
            </a:lvl1pPr>
            <a:lvl2pPr marL="675024" indent="0">
              <a:buNone/>
              <a:defRPr sz="2900" b="1"/>
            </a:lvl2pPr>
            <a:lvl3pPr marL="1350048" indent="0">
              <a:buNone/>
              <a:defRPr sz="2700" b="1"/>
            </a:lvl3pPr>
            <a:lvl4pPr marL="2025074" indent="0">
              <a:buNone/>
              <a:defRPr sz="2400" b="1"/>
            </a:lvl4pPr>
            <a:lvl5pPr marL="2700098" indent="0">
              <a:buNone/>
              <a:defRPr sz="2400" b="1"/>
            </a:lvl5pPr>
            <a:lvl6pPr marL="3375122" indent="0">
              <a:buNone/>
              <a:defRPr sz="2400" b="1"/>
            </a:lvl6pPr>
            <a:lvl7pPr marL="4050146" indent="0">
              <a:buNone/>
              <a:defRPr sz="2400" b="1"/>
            </a:lvl7pPr>
            <a:lvl8pPr marL="4725171" indent="0">
              <a:buNone/>
              <a:defRPr sz="2400" b="1"/>
            </a:lvl8pPr>
            <a:lvl9pPr marL="5400194" indent="0">
              <a:buNone/>
              <a:defRPr sz="24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9113639" y="4603076"/>
            <a:ext cx="7653301" cy="67704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03632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423323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58570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40000" y="840105"/>
            <a:ext cx="5806194" cy="2940368"/>
          </a:xfrm>
        </p:spPr>
        <p:txBody>
          <a:bodyPr anchor="b"/>
          <a:lstStyle>
            <a:lvl1pPr>
              <a:defRPr sz="47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7653301" y="1814394"/>
            <a:ext cx="9113639" cy="8955286"/>
          </a:xfrm>
        </p:spPr>
        <p:txBody>
          <a:bodyPr/>
          <a:lstStyle>
            <a:lvl1pPr>
              <a:defRPr sz="4700"/>
            </a:lvl1pPr>
            <a:lvl2pPr>
              <a:defRPr sz="4200"/>
            </a:lvl2pPr>
            <a:lvl3pPr>
              <a:defRPr sz="35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1240000" y="3780472"/>
            <a:ext cx="5806194" cy="7003793"/>
          </a:xfrm>
        </p:spPr>
        <p:txBody>
          <a:bodyPr/>
          <a:lstStyle>
            <a:lvl1pPr marL="0" indent="0">
              <a:buNone/>
              <a:defRPr sz="2400"/>
            </a:lvl1pPr>
            <a:lvl2pPr marL="675024" indent="0">
              <a:buNone/>
              <a:defRPr sz="2100"/>
            </a:lvl2pPr>
            <a:lvl3pPr marL="1350048" indent="0">
              <a:buNone/>
              <a:defRPr sz="1800"/>
            </a:lvl3pPr>
            <a:lvl4pPr marL="2025074" indent="0">
              <a:buNone/>
              <a:defRPr sz="1400"/>
            </a:lvl4pPr>
            <a:lvl5pPr marL="2700098" indent="0">
              <a:buNone/>
              <a:defRPr sz="1400"/>
            </a:lvl5pPr>
            <a:lvl6pPr marL="3375122" indent="0">
              <a:buNone/>
              <a:defRPr sz="1400"/>
            </a:lvl6pPr>
            <a:lvl7pPr marL="4050146" indent="0">
              <a:buNone/>
              <a:defRPr sz="1400"/>
            </a:lvl7pPr>
            <a:lvl8pPr marL="4725171" indent="0">
              <a:buNone/>
              <a:defRPr sz="1400"/>
            </a:lvl8pPr>
            <a:lvl9pPr marL="5400194" indent="0">
              <a:buNone/>
              <a:defRPr sz="14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1501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40000" y="840105"/>
            <a:ext cx="5806194" cy="2940368"/>
          </a:xfrm>
        </p:spPr>
        <p:txBody>
          <a:bodyPr anchor="b"/>
          <a:lstStyle>
            <a:lvl1pPr>
              <a:defRPr sz="47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7653301" y="1814394"/>
            <a:ext cx="9113639" cy="8955286"/>
          </a:xfrm>
        </p:spPr>
        <p:txBody>
          <a:bodyPr/>
          <a:lstStyle>
            <a:lvl1pPr marL="0" indent="0">
              <a:buNone/>
              <a:defRPr sz="4700"/>
            </a:lvl1pPr>
            <a:lvl2pPr marL="675024" indent="0">
              <a:buNone/>
              <a:defRPr sz="4200"/>
            </a:lvl2pPr>
            <a:lvl3pPr marL="1350048" indent="0">
              <a:buNone/>
              <a:defRPr sz="3500"/>
            </a:lvl3pPr>
            <a:lvl4pPr marL="2025074" indent="0">
              <a:buNone/>
              <a:defRPr sz="2900"/>
            </a:lvl4pPr>
            <a:lvl5pPr marL="2700098" indent="0">
              <a:buNone/>
              <a:defRPr sz="2900"/>
            </a:lvl5pPr>
            <a:lvl6pPr marL="3375122" indent="0">
              <a:buNone/>
              <a:defRPr sz="2900"/>
            </a:lvl6pPr>
            <a:lvl7pPr marL="4050146" indent="0">
              <a:buNone/>
              <a:defRPr sz="2900"/>
            </a:lvl7pPr>
            <a:lvl8pPr marL="4725171" indent="0">
              <a:buNone/>
              <a:defRPr sz="2900"/>
            </a:lvl8pPr>
            <a:lvl9pPr marL="5400194" indent="0">
              <a:buNone/>
              <a:defRPr sz="2900"/>
            </a:lvl9pPr>
          </a:lstStyle>
          <a:p>
            <a:endParaRPr lang="es-ES"/>
          </a:p>
        </p:txBody>
      </p:sp>
      <p:sp>
        <p:nvSpPr>
          <p:cNvPr id="4" name="Marcador de texto 3"/>
          <p:cNvSpPr>
            <a:spLocks noGrp="1"/>
          </p:cNvSpPr>
          <p:nvPr>
            <p:ph type="body" sz="half" idx="2"/>
          </p:nvPr>
        </p:nvSpPr>
        <p:spPr>
          <a:xfrm>
            <a:off x="1240000" y="3780472"/>
            <a:ext cx="5806194" cy="7003793"/>
          </a:xfrm>
        </p:spPr>
        <p:txBody>
          <a:bodyPr/>
          <a:lstStyle>
            <a:lvl1pPr marL="0" indent="0">
              <a:buNone/>
              <a:defRPr sz="2400"/>
            </a:lvl1pPr>
            <a:lvl2pPr marL="675024" indent="0">
              <a:buNone/>
              <a:defRPr sz="2100"/>
            </a:lvl2pPr>
            <a:lvl3pPr marL="1350048" indent="0">
              <a:buNone/>
              <a:defRPr sz="1800"/>
            </a:lvl3pPr>
            <a:lvl4pPr marL="2025074" indent="0">
              <a:buNone/>
              <a:defRPr sz="1400"/>
            </a:lvl4pPr>
            <a:lvl5pPr marL="2700098" indent="0">
              <a:buNone/>
              <a:defRPr sz="1400"/>
            </a:lvl5pPr>
            <a:lvl6pPr marL="3375122" indent="0">
              <a:buNone/>
              <a:defRPr sz="1400"/>
            </a:lvl6pPr>
            <a:lvl7pPr marL="4050146" indent="0">
              <a:buNone/>
              <a:defRPr sz="1400"/>
            </a:lvl7pPr>
            <a:lvl8pPr marL="4725171" indent="0">
              <a:buNone/>
              <a:defRPr sz="1400"/>
            </a:lvl8pPr>
            <a:lvl9pPr marL="5400194" indent="0">
              <a:buNone/>
              <a:defRPr sz="14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405BBB8-F19C-47E0-B38D-A3065E4BB907}" type="datetimeFigureOut">
              <a:rPr lang="es-MX" smtClean="0">
                <a:solidFill>
                  <a:prstClr val="black">
                    <a:tint val="75000"/>
                  </a:prstClr>
                </a:solidFill>
              </a:rPr>
              <a:pPr/>
              <a:t>12/11/2018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CC6F397-D795-4432-840E-76FCF9BE481A}"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1114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37656" y="670918"/>
            <a:ext cx="15526941" cy="2435722"/>
          </a:xfrm>
          <a:prstGeom prst="rect">
            <a:avLst/>
          </a:prstGeom>
        </p:spPr>
        <p:txBody>
          <a:bodyPr vert="horz" lIns="91429" tIns="45715" rIns="91429" bIns="45715"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1237656" y="3354586"/>
            <a:ext cx="15526941" cy="7995584"/>
          </a:xfrm>
          <a:prstGeom prst="rect">
            <a:avLst/>
          </a:prstGeom>
        </p:spPr>
        <p:txBody>
          <a:bodyPr vert="horz" lIns="91429" tIns="45715" rIns="91429" bIns="4571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1237655" y="11679796"/>
            <a:ext cx="4050506" cy="670917"/>
          </a:xfrm>
          <a:prstGeom prst="rect">
            <a:avLst/>
          </a:prstGeom>
        </p:spPr>
        <p:txBody>
          <a:bodyPr vert="horz" lIns="91429" tIns="45715" rIns="91429" bIns="45715" rtlCol="0" anchor="ctr"/>
          <a:lstStyle>
            <a:lvl1pPr algn="l">
              <a:defRPr sz="1800">
                <a:solidFill>
                  <a:schemeClr val="tx1">
                    <a:tint val="75000"/>
                  </a:schemeClr>
                </a:solidFill>
              </a:defRPr>
            </a:lvl1pPr>
          </a:lstStyle>
          <a:p>
            <a:fld id="{B1F8C731-4BBF-4F79-8F76-4CA6D4481997}" type="datetimeFigureOut">
              <a:rPr lang="es-MX" smtClean="0"/>
              <a:pPr/>
              <a:t>12/11/2018</a:t>
            </a:fld>
            <a:endParaRPr lang="es-MX"/>
          </a:p>
        </p:txBody>
      </p:sp>
      <p:sp>
        <p:nvSpPr>
          <p:cNvPr id="5" name="Marcador de pie de página 4"/>
          <p:cNvSpPr>
            <a:spLocks noGrp="1"/>
          </p:cNvSpPr>
          <p:nvPr>
            <p:ph type="ftr" sz="quarter" idx="3"/>
          </p:nvPr>
        </p:nvSpPr>
        <p:spPr>
          <a:xfrm>
            <a:off x="5963247" y="11679796"/>
            <a:ext cx="6075759" cy="670917"/>
          </a:xfrm>
          <a:prstGeom prst="rect">
            <a:avLst/>
          </a:prstGeom>
        </p:spPr>
        <p:txBody>
          <a:bodyPr vert="horz" lIns="91429" tIns="45715" rIns="91429" bIns="45715" rtlCol="0" anchor="ctr"/>
          <a:lstStyle>
            <a:lvl1pPr algn="ctr">
              <a:defRPr sz="18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12714089" y="11679796"/>
            <a:ext cx="4050506" cy="670917"/>
          </a:xfrm>
          <a:prstGeom prst="rect">
            <a:avLst/>
          </a:prstGeom>
        </p:spPr>
        <p:txBody>
          <a:bodyPr vert="horz" lIns="91429" tIns="45715" rIns="91429" bIns="45715" rtlCol="0" anchor="ctr"/>
          <a:lstStyle>
            <a:lvl1pPr algn="r">
              <a:defRPr sz="1800">
                <a:solidFill>
                  <a:schemeClr val="tx1">
                    <a:tint val="75000"/>
                  </a:schemeClr>
                </a:solidFill>
              </a:defRPr>
            </a:lvl1pPr>
          </a:lstStyle>
          <a:p>
            <a:fld id="{5B9FA123-8E3D-4BBF-9364-288281F4B183}" type="slidenum">
              <a:rPr lang="es-MX" smtClean="0"/>
              <a:pPr/>
              <a:t>‹Nº›</a:t>
            </a:fld>
            <a:endParaRPr lang="es-MX"/>
          </a:p>
        </p:txBody>
      </p:sp>
    </p:spTree>
    <p:extLst>
      <p:ext uri="{BB962C8B-B14F-4D97-AF65-F5344CB8AC3E}">
        <p14:creationId xmlns:p14="http://schemas.microsoft.com/office/powerpoint/2010/main" val="340534932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1350048" rtl="0" eaLnBrk="1" latinLnBrk="0" hangingPunct="1">
        <a:lnSpc>
          <a:spcPct val="90000"/>
        </a:lnSpc>
        <a:spcBef>
          <a:spcPct val="0"/>
        </a:spcBef>
        <a:buNone/>
        <a:defRPr sz="6400" kern="1200">
          <a:solidFill>
            <a:schemeClr val="tx1"/>
          </a:solidFill>
          <a:latin typeface="+mj-lt"/>
          <a:ea typeface="+mj-ea"/>
          <a:cs typeface="+mj-cs"/>
        </a:defRPr>
      </a:lvl1pPr>
    </p:titleStyle>
    <p:bodyStyle>
      <a:lvl1pPr marL="337513" indent="-337513" algn="l" defTabSz="1350048" rtl="0" eaLnBrk="1" latinLnBrk="0" hangingPunct="1">
        <a:lnSpc>
          <a:spcPct val="90000"/>
        </a:lnSpc>
        <a:spcBef>
          <a:spcPts val="1476"/>
        </a:spcBef>
        <a:buFont typeface="Arial" panose="020B0604020202020204" pitchFamily="34" charset="0"/>
        <a:buChar char="•"/>
        <a:defRPr sz="4200" kern="1200">
          <a:solidFill>
            <a:schemeClr val="tx1"/>
          </a:solidFill>
          <a:latin typeface="+mn-lt"/>
          <a:ea typeface="+mn-ea"/>
          <a:cs typeface="+mn-cs"/>
        </a:defRPr>
      </a:lvl1pPr>
      <a:lvl2pPr marL="1012537" indent="-337513" algn="l" defTabSz="1350048" rtl="0" eaLnBrk="1" latinLnBrk="0" hangingPunct="1">
        <a:lnSpc>
          <a:spcPct val="90000"/>
        </a:lnSpc>
        <a:spcBef>
          <a:spcPts val="737"/>
        </a:spcBef>
        <a:buFont typeface="Arial" panose="020B0604020202020204" pitchFamily="34" charset="0"/>
        <a:buChar char="•"/>
        <a:defRPr sz="3500" kern="1200">
          <a:solidFill>
            <a:schemeClr val="tx1"/>
          </a:solidFill>
          <a:latin typeface="+mn-lt"/>
          <a:ea typeface="+mn-ea"/>
          <a:cs typeface="+mn-cs"/>
        </a:defRPr>
      </a:lvl2pPr>
      <a:lvl3pPr marL="1687561" indent="-337513" algn="l" defTabSz="1350048" rtl="0" eaLnBrk="1" latinLnBrk="0" hangingPunct="1">
        <a:lnSpc>
          <a:spcPct val="90000"/>
        </a:lnSpc>
        <a:spcBef>
          <a:spcPts val="737"/>
        </a:spcBef>
        <a:buFont typeface="Arial" panose="020B0604020202020204" pitchFamily="34" charset="0"/>
        <a:buChar char="•"/>
        <a:defRPr sz="2900" kern="1200">
          <a:solidFill>
            <a:schemeClr val="tx1"/>
          </a:solidFill>
          <a:latin typeface="+mn-lt"/>
          <a:ea typeface="+mn-ea"/>
          <a:cs typeface="+mn-cs"/>
        </a:defRPr>
      </a:lvl3pPr>
      <a:lvl4pPr marL="2362585" indent="-337513" algn="l" defTabSz="1350048" rtl="0" eaLnBrk="1" latinLnBrk="0" hangingPunct="1">
        <a:lnSpc>
          <a:spcPct val="90000"/>
        </a:lnSpc>
        <a:spcBef>
          <a:spcPts val="737"/>
        </a:spcBef>
        <a:buFont typeface="Arial" panose="020B0604020202020204" pitchFamily="34" charset="0"/>
        <a:buChar char="•"/>
        <a:defRPr sz="2700" kern="1200">
          <a:solidFill>
            <a:schemeClr val="tx1"/>
          </a:solidFill>
          <a:latin typeface="+mn-lt"/>
          <a:ea typeface="+mn-ea"/>
          <a:cs typeface="+mn-cs"/>
        </a:defRPr>
      </a:lvl4pPr>
      <a:lvl5pPr marL="3037609" indent="-337513" algn="l" defTabSz="1350048" rtl="0" eaLnBrk="1" latinLnBrk="0" hangingPunct="1">
        <a:lnSpc>
          <a:spcPct val="90000"/>
        </a:lnSpc>
        <a:spcBef>
          <a:spcPts val="737"/>
        </a:spcBef>
        <a:buFont typeface="Arial" panose="020B0604020202020204" pitchFamily="34" charset="0"/>
        <a:buChar char="•"/>
        <a:defRPr sz="2700" kern="1200">
          <a:solidFill>
            <a:schemeClr val="tx1"/>
          </a:solidFill>
          <a:latin typeface="+mn-lt"/>
          <a:ea typeface="+mn-ea"/>
          <a:cs typeface="+mn-cs"/>
        </a:defRPr>
      </a:lvl5pPr>
      <a:lvl6pPr marL="3712633" indent="-337513" algn="l" defTabSz="1350048" rtl="0" eaLnBrk="1" latinLnBrk="0" hangingPunct="1">
        <a:lnSpc>
          <a:spcPct val="90000"/>
        </a:lnSpc>
        <a:spcBef>
          <a:spcPts val="737"/>
        </a:spcBef>
        <a:buFont typeface="Arial" panose="020B0604020202020204" pitchFamily="34" charset="0"/>
        <a:buChar char="•"/>
        <a:defRPr sz="2700" kern="1200">
          <a:solidFill>
            <a:schemeClr val="tx1"/>
          </a:solidFill>
          <a:latin typeface="+mn-lt"/>
          <a:ea typeface="+mn-ea"/>
          <a:cs typeface="+mn-cs"/>
        </a:defRPr>
      </a:lvl6pPr>
      <a:lvl7pPr marL="4387658" indent="-337513" algn="l" defTabSz="1350048" rtl="0" eaLnBrk="1" latinLnBrk="0" hangingPunct="1">
        <a:lnSpc>
          <a:spcPct val="90000"/>
        </a:lnSpc>
        <a:spcBef>
          <a:spcPts val="737"/>
        </a:spcBef>
        <a:buFont typeface="Arial" panose="020B0604020202020204" pitchFamily="34" charset="0"/>
        <a:buChar char="•"/>
        <a:defRPr sz="2700" kern="1200">
          <a:solidFill>
            <a:schemeClr val="tx1"/>
          </a:solidFill>
          <a:latin typeface="+mn-lt"/>
          <a:ea typeface="+mn-ea"/>
          <a:cs typeface="+mn-cs"/>
        </a:defRPr>
      </a:lvl7pPr>
      <a:lvl8pPr marL="5062682" indent="-337513" algn="l" defTabSz="1350048" rtl="0" eaLnBrk="1" latinLnBrk="0" hangingPunct="1">
        <a:lnSpc>
          <a:spcPct val="90000"/>
        </a:lnSpc>
        <a:spcBef>
          <a:spcPts val="737"/>
        </a:spcBef>
        <a:buFont typeface="Arial" panose="020B0604020202020204" pitchFamily="34" charset="0"/>
        <a:buChar char="•"/>
        <a:defRPr sz="2700" kern="1200">
          <a:solidFill>
            <a:schemeClr val="tx1"/>
          </a:solidFill>
          <a:latin typeface="+mn-lt"/>
          <a:ea typeface="+mn-ea"/>
          <a:cs typeface="+mn-cs"/>
        </a:defRPr>
      </a:lvl8pPr>
      <a:lvl9pPr marL="5737706" indent="-337513" algn="l" defTabSz="1350048" rtl="0" eaLnBrk="1" latinLnBrk="0" hangingPunct="1">
        <a:lnSpc>
          <a:spcPct val="90000"/>
        </a:lnSpc>
        <a:spcBef>
          <a:spcPts val="737"/>
        </a:spcBef>
        <a:buFont typeface="Arial" panose="020B0604020202020204" pitchFamily="34" charset="0"/>
        <a:buChar char="•"/>
        <a:defRPr sz="2700" kern="1200">
          <a:solidFill>
            <a:schemeClr val="tx1"/>
          </a:solidFill>
          <a:latin typeface="+mn-lt"/>
          <a:ea typeface="+mn-ea"/>
          <a:cs typeface="+mn-cs"/>
        </a:defRPr>
      </a:lvl9pPr>
    </p:bodyStyle>
    <p:otherStyle>
      <a:defPPr>
        <a:defRPr lang="es-ES"/>
      </a:defPPr>
      <a:lvl1pPr marL="0" algn="l" defTabSz="1350048" rtl="0" eaLnBrk="1" latinLnBrk="0" hangingPunct="1">
        <a:defRPr sz="2700" kern="1200">
          <a:solidFill>
            <a:schemeClr val="tx1"/>
          </a:solidFill>
          <a:latin typeface="+mn-lt"/>
          <a:ea typeface="+mn-ea"/>
          <a:cs typeface="+mn-cs"/>
        </a:defRPr>
      </a:lvl1pPr>
      <a:lvl2pPr marL="675024" algn="l" defTabSz="1350048" rtl="0" eaLnBrk="1" latinLnBrk="0" hangingPunct="1">
        <a:defRPr sz="2700" kern="1200">
          <a:solidFill>
            <a:schemeClr val="tx1"/>
          </a:solidFill>
          <a:latin typeface="+mn-lt"/>
          <a:ea typeface="+mn-ea"/>
          <a:cs typeface="+mn-cs"/>
        </a:defRPr>
      </a:lvl2pPr>
      <a:lvl3pPr marL="1350048" algn="l" defTabSz="1350048" rtl="0" eaLnBrk="1" latinLnBrk="0" hangingPunct="1">
        <a:defRPr sz="2700" kern="1200">
          <a:solidFill>
            <a:schemeClr val="tx1"/>
          </a:solidFill>
          <a:latin typeface="+mn-lt"/>
          <a:ea typeface="+mn-ea"/>
          <a:cs typeface="+mn-cs"/>
        </a:defRPr>
      </a:lvl3pPr>
      <a:lvl4pPr marL="2025074" algn="l" defTabSz="1350048" rtl="0" eaLnBrk="1" latinLnBrk="0" hangingPunct="1">
        <a:defRPr sz="2700" kern="1200">
          <a:solidFill>
            <a:schemeClr val="tx1"/>
          </a:solidFill>
          <a:latin typeface="+mn-lt"/>
          <a:ea typeface="+mn-ea"/>
          <a:cs typeface="+mn-cs"/>
        </a:defRPr>
      </a:lvl4pPr>
      <a:lvl5pPr marL="2700098" algn="l" defTabSz="1350048" rtl="0" eaLnBrk="1" latinLnBrk="0" hangingPunct="1">
        <a:defRPr sz="2700" kern="1200">
          <a:solidFill>
            <a:schemeClr val="tx1"/>
          </a:solidFill>
          <a:latin typeface="+mn-lt"/>
          <a:ea typeface="+mn-ea"/>
          <a:cs typeface="+mn-cs"/>
        </a:defRPr>
      </a:lvl5pPr>
      <a:lvl6pPr marL="3375122" algn="l" defTabSz="1350048" rtl="0" eaLnBrk="1" latinLnBrk="0" hangingPunct="1">
        <a:defRPr sz="2700" kern="1200">
          <a:solidFill>
            <a:schemeClr val="tx1"/>
          </a:solidFill>
          <a:latin typeface="+mn-lt"/>
          <a:ea typeface="+mn-ea"/>
          <a:cs typeface="+mn-cs"/>
        </a:defRPr>
      </a:lvl6pPr>
      <a:lvl7pPr marL="4050146" algn="l" defTabSz="1350048" rtl="0" eaLnBrk="1" latinLnBrk="0" hangingPunct="1">
        <a:defRPr sz="2700" kern="1200">
          <a:solidFill>
            <a:schemeClr val="tx1"/>
          </a:solidFill>
          <a:latin typeface="+mn-lt"/>
          <a:ea typeface="+mn-ea"/>
          <a:cs typeface="+mn-cs"/>
        </a:defRPr>
      </a:lvl7pPr>
      <a:lvl8pPr marL="4725171" algn="l" defTabSz="1350048" rtl="0" eaLnBrk="1" latinLnBrk="0" hangingPunct="1">
        <a:defRPr sz="2700" kern="1200">
          <a:solidFill>
            <a:schemeClr val="tx1"/>
          </a:solidFill>
          <a:latin typeface="+mn-lt"/>
          <a:ea typeface="+mn-ea"/>
          <a:cs typeface="+mn-cs"/>
        </a:defRPr>
      </a:lvl8pPr>
      <a:lvl9pPr marL="5400194" algn="l" defTabSz="1350048"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00113" y="504647"/>
            <a:ext cx="16202025" cy="2100263"/>
          </a:xfrm>
          <a:prstGeom prst="rect">
            <a:avLst/>
          </a:prstGeom>
        </p:spPr>
        <p:txBody>
          <a:bodyPr vert="horz" lIns="146898" tIns="73449" rIns="146898" bIns="73449"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00113" y="2940379"/>
            <a:ext cx="16202025" cy="8316457"/>
          </a:xfrm>
          <a:prstGeom prst="rect">
            <a:avLst/>
          </a:prstGeom>
        </p:spPr>
        <p:txBody>
          <a:bodyPr vert="horz" lIns="146898" tIns="73449" rIns="146898" bIns="7344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00113" y="11679807"/>
            <a:ext cx="4200525" cy="670917"/>
          </a:xfrm>
          <a:prstGeom prst="rect">
            <a:avLst/>
          </a:prstGeom>
        </p:spPr>
        <p:txBody>
          <a:bodyPr vert="horz" lIns="146898" tIns="73449" rIns="146898" bIns="73449" rtlCol="0" anchor="ctr"/>
          <a:lstStyle>
            <a:lvl1pPr algn="l">
              <a:defRPr sz="1900">
                <a:solidFill>
                  <a:schemeClr val="tx1">
                    <a:tint val="75000"/>
                  </a:schemeClr>
                </a:solidFill>
              </a:defRPr>
            </a:lvl1pPr>
          </a:lstStyle>
          <a:p>
            <a:pPr defTabSz="1468984"/>
            <a:fld id="{4405BBB8-F19C-47E0-B38D-A3065E4BB907}" type="datetimeFigureOut">
              <a:rPr lang="es-MX" smtClean="0">
                <a:solidFill>
                  <a:prstClr val="black">
                    <a:tint val="75000"/>
                  </a:prstClr>
                </a:solidFill>
              </a:rPr>
              <a:pPr defTabSz="1468984"/>
              <a:t>12/11/2018</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6150769" y="11679807"/>
            <a:ext cx="5700713" cy="670917"/>
          </a:xfrm>
          <a:prstGeom prst="rect">
            <a:avLst/>
          </a:prstGeom>
        </p:spPr>
        <p:txBody>
          <a:bodyPr vert="horz" lIns="146898" tIns="73449" rIns="146898" bIns="73449" rtlCol="0" anchor="ctr"/>
          <a:lstStyle>
            <a:lvl1pPr algn="ctr">
              <a:defRPr sz="1900">
                <a:solidFill>
                  <a:schemeClr val="tx1">
                    <a:tint val="75000"/>
                  </a:schemeClr>
                </a:solidFill>
              </a:defRPr>
            </a:lvl1pPr>
          </a:lstStyle>
          <a:p>
            <a:pPr defTabSz="1468984"/>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12901613" y="11679807"/>
            <a:ext cx="4200525" cy="670917"/>
          </a:xfrm>
          <a:prstGeom prst="rect">
            <a:avLst/>
          </a:prstGeom>
        </p:spPr>
        <p:txBody>
          <a:bodyPr vert="horz" lIns="146898" tIns="73449" rIns="146898" bIns="73449" rtlCol="0" anchor="ctr"/>
          <a:lstStyle>
            <a:lvl1pPr algn="r">
              <a:defRPr sz="1900">
                <a:solidFill>
                  <a:schemeClr val="tx1">
                    <a:tint val="75000"/>
                  </a:schemeClr>
                </a:solidFill>
              </a:defRPr>
            </a:lvl1pPr>
          </a:lstStyle>
          <a:p>
            <a:pPr defTabSz="1468984"/>
            <a:fld id="{1CC6F397-D795-4432-840E-76FCF9BE481A}" type="slidenum">
              <a:rPr lang="es-MX" smtClean="0">
                <a:solidFill>
                  <a:prstClr val="black">
                    <a:tint val="75000"/>
                  </a:prstClr>
                </a:solidFill>
              </a:rPr>
              <a:pPr defTabSz="1468984"/>
              <a:t>‹Nº›</a:t>
            </a:fld>
            <a:endParaRPr lang="es-MX" dirty="0">
              <a:solidFill>
                <a:prstClr val="black">
                  <a:tint val="75000"/>
                </a:prstClr>
              </a:solidFill>
            </a:endParaRPr>
          </a:p>
        </p:txBody>
      </p:sp>
    </p:spTree>
    <p:extLst>
      <p:ext uri="{BB962C8B-B14F-4D97-AF65-F5344CB8AC3E}">
        <p14:creationId xmlns:p14="http://schemas.microsoft.com/office/powerpoint/2010/main" val="275090526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1468984" rtl="0" eaLnBrk="1" latinLnBrk="0" hangingPunct="1">
        <a:spcBef>
          <a:spcPct val="0"/>
        </a:spcBef>
        <a:buNone/>
        <a:defRPr sz="7100" kern="1200">
          <a:solidFill>
            <a:schemeClr val="tx1"/>
          </a:solidFill>
          <a:latin typeface="+mj-lt"/>
          <a:ea typeface="+mj-ea"/>
          <a:cs typeface="+mj-cs"/>
        </a:defRPr>
      </a:lvl1pPr>
    </p:titleStyle>
    <p:bodyStyle>
      <a:lvl1pPr marL="550869" indent="-550869" algn="l" defTabSz="146898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93549" indent="-459057" algn="l" defTabSz="1468984"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36230" indent="-367246" algn="l" defTabSz="1468984"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570721" indent="-367246" algn="l" defTabSz="146898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305213" indent="-367246" algn="l" defTabSz="146898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39705" indent="-367246" algn="l" defTabSz="146898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74197" indent="-367246" algn="l" defTabSz="146898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08689" indent="-367246" algn="l" defTabSz="146898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43180" indent="-367246" algn="l" defTabSz="146898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s-MX"/>
      </a:defPPr>
      <a:lvl1pPr marL="0" algn="l" defTabSz="1468984" rtl="0" eaLnBrk="1" latinLnBrk="0" hangingPunct="1">
        <a:defRPr sz="2900" kern="1200">
          <a:solidFill>
            <a:schemeClr val="tx1"/>
          </a:solidFill>
          <a:latin typeface="+mn-lt"/>
          <a:ea typeface="+mn-ea"/>
          <a:cs typeface="+mn-cs"/>
        </a:defRPr>
      </a:lvl1pPr>
      <a:lvl2pPr marL="734492" algn="l" defTabSz="1468984" rtl="0" eaLnBrk="1" latinLnBrk="0" hangingPunct="1">
        <a:defRPr sz="2900" kern="1200">
          <a:solidFill>
            <a:schemeClr val="tx1"/>
          </a:solidFill>
          <a:latin typeface="+mn-lt"/>
          <a:ea typeface="+mn-ea"/>
          <a:cs typeface="+mn-cs"/>
        </a:defRPr>
      </a:lvl2pPr>
      <a:lvl3pPr marL="1468984" algn="l" defTabSz="1468984" rtl="0" eaLnBrk="1" latinLnBrk="0" hangingPunct="1">
        <a:defRPr sz="2900" kern="1200">
          <a:solidFill>
            <a:schemeClr val="tx1"/>
          </a:solidFill>
          <a:latin typeface="+mn-lt"/>
          <a:ea typeface="+mn-ea"/>
          <a:cs typeface="+mn-cs"/>
        </a:defRPr>
      </a:lvl3pPr>
      <a:lvl4pPr marL="2203475" algn="l" defTabSz="1468984" rtl="0" eaLnBrk="1" latinLnBrk="0" hangingPunct="1">
        <a:defRPr sz="2900" kern="1200">
          <a:solidFill>
            <a:schemeClr val="tx1"/>
          </a:solidFill>
          <a:latin typeface="+mn-lt"/>
          <a:ea typeface="+mn-ea"/>
          <a:cs typeface="+mn-cs"/>
        </a:defRPr>
      </a:lvl4pPr>
      <a:lvl5pPr marL="2937967" algn="l" defTabSz="1468984" rtl="0" eaLnBrk="1" latinLnBrk="0" hangingPunct="1">
        <a:defRPr sz="2900" kern="1200">
          <a:solidFill>
            <a:schemeClr val="tx1"/>
          </a:solidFill>
          <a:latin typeface="+mn-lt"/>
          <a:ea typeface="+mn-ea"/>
          <a:cs typeface="+mn-cs"/>
        </a:defRPr>
      </a:lvl5pPr>
      <a:lvl6pPr marL="3672459" algn="l" defTabSz="1468984" rtl="0" eaLnBrk="1" latinLnBrk="0" hangingPunct="1">
        <a:defRPr sz="2900" kern="1200">
          <a:solidFill>
            <a:schemeClr val="tx1"/>
          </a:solidFill>
          <a:latin typeface="+mn-lt"/>
          <a:ea typeface="+mn-ea"/>
          <a:cs typeface="+mn-cs"/>
        </a:defRPr>
      </a:lvl6pPr>
      <a:lvl7pPr marL="4406951" algn="l" defTabSz="1468984" rtl="0" eaLnBrk="1" latinLnBrk="0" hangingPunct="1">
        <a:defRPr sz="2900" kern="1200">
          <a:solidFill>
            <a:schemeClr val="tx1"/>
          </a:solidFill>
          <a:latin typeface="+mn-lt"/>
          <a:ea typeface="+mn-ea"/>
          <a:cs typeface="+mn-cs"/>
        </a:defRPr>
      </a:lvl7pPr>
      <a:lvl8pPr marL="5141443" algn="l" defTabSz="1468984" rtl="0" eaLnBrk="1" latinLnBrk="0" hangingPunct="1">
        <a:defRPr sz="2900" kern="1200">
          <a:solidFill>
            <a:schemeClr val="tx1"/>
          </a:solidFill>
          <a:latin typeface="+mn-lt"/>
          <a:ea typeface="+mn-ea"/>
          <a:cs typeface="+mn-cs"/>
        </a:defRPr>
      </a:lvl8pPr>
      <a:lvl9pPr marL="5875934" algn="l" defTabSz="146898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s://www.plataformadetransparencia.org.mx/web/guest/inicio"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hyperlink" Target="mailto:victor.santos@infodf.org.mx" TargetMode="External"/><Relationship Id="rId2" Type="http://schemas.openxmlformats.org/officeDocument/2006/relationships/hyperlink" Target="mailto:bibiana.peralta@infodf.org.m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lantilla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82" y="35916"/>
            <a:ext cx="17295744" cy="12601575"/>
          </a:xfrm>
          <a:prstGeom prst="rect">
            <a:avLst/>
          </a:prstGeom>
        </p:spPr>
      </p:pic>
      <p:sp>
        <p:nvSpPr>
          <p:cNvPr id="4" name="Rectángulo 5"/>
          <p:cNvSpPr/>
          <p:nvPr/>
        </p:nvSpPr>
        <p:spPr>
          <a:xfrm>
            <a:off x="10009236" y="3708499"/>
            <a:ext cx="7704857" cy="3785642"/>
          </a:xfrm>
          <a:prstGeom prst="rect">
            <a:avLst/>
          </a:prstGeom>
          <a:solidFill>
            <a:schemeClr val="bg1"/>
          </a:solidFill>
        </p:spPr>
        <p:txBody>
          <a:bodyPr wrap="square" lIns="91429" tIns="45715" rIns="91429" bIns="45715">
            <a:spAutoFit/>
          </a:bodyPr>
          <a:lstStyle/>
          <a:p>
            <a:pPr algn="ctr"/>
            <a:r>
              <a:rPr lang="es-MX" sz="4800" b="1" dirty="0">
                <a:latin typeface="Century Gothic" pitchFamily="34" charset="0"/>
              </a:rPr>
              <a:t>Obligaciones de Transparencia conforme a la LTAIPRC por parte de las Alcaldías de la Ciudad de México</a:t>
            </a:r>
          </a:p>
        </p:txBody>
      </p:sp>
    </p:spTree>
    <p:extLst>
      <p:ext uri="{BB962C8B-B14F-4D97-AF65-F5344CB8AC3E}">
        <p14:creationId xmlns:p14="http://schemas.microsoft.com/office/powerpoint/2010/main" val="3392163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5351464"/>
            <a:ext cx="180038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ángulo 1"/>
          <p:cNvSpPr/>
          <p:nvPr/>
        </p:nvSpPr>
        <p:spPr>
          <a:xfrm>
            <a:off x="1006508" y="2484363"/>
            <a:ext cx="10348900" cy="8578888"/>
          </a:xfrm>
          <a:prstGeom prst="rect">
            <a:avLst/>
          </a:prstGeom>
          <a:solidFill>
            <a:schemeClr val="bg1">
              <a:lumMod val="85000"/>
            </a:schemeClr>
          </a:solidFill>
          <a:ln w="9525">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lIns="174879" tIns="87440" rIns="174879" bIns="87440">
            <a:spAutoFit/>
          </a:bodyPr>
          <a:lstStyle/>
          <a:p>
            <a:pPr algn="just"/>
            <a:r>
              <a:rPr lang="es-MX" sz="4200" i="1" dirty="0">
                <a:solidFill>
                  <a:srgbClr val="006666"/>
                </a:solidFill>
              </a:rPr>
              <a:t>Lineamientos Técnicos Generales para la publicación, homologación y estandarización de la información de las obligaciones establecidas en el Título Quinto y en la fracción IV del artículo 31 de la Ley General de Transparencia y Acceso a la Información Pública, que deben de difundir los sujetos obligados en los portales de Internet y en la Plataforma Nacional de Transparencia </a:t>
            </a:r>
            <a:r>
              <a:rPr lang="es-MX" sz="4200" u="sng" dirty="0">
                <a:solidFill>
                  <a:srgbClr val="006666"/>
                </a:solidFill>
              </a:rPr>
              <a:t>(Lineamientos de Obligaciones de Transparencia: LOT)</a:t>
            </a:r>
          </a:p>
          <a:p>
            <a:pPr algn="just"/>
            <a:r>
              <a:rPr lang="es-MX" sz="4200" u="sng" dirty="0">
                <a:solidFill>
                  <a:srgbClr val="006666"/>
                </a:solidFill>
              </a:rPr>
              <a:t>Aprobados el 13 de abril 2016 en el marco de la reunión del SNT</a:t>
            </a:r>
            <a:r>
              <a:rPr lang="es-MX" sz="4200" dirty="0">
                <a:solidFill>
                  <a:srgbClr val="006666"/>
                </a:solidFill>
              </a:rPr>
              <a:t>.</a:t>
            </a:r>
          </a:p>
        </p:txBody>
      </p:sp>
      <p:pic>
        <p:nvPicPr>
          <p:cNvPr id="23"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15144" y="3761870"/>
            <a:ext cx="5430716" cy="6573241"/>
          </a:xfrm>
          <a:prstGeom prst="rect">
            <a:avLst/>
          </a:prstGeom>
          <a:effectLst>
            <a:outerShdw blurRad="76200" dir="18900000" sy="23000" kx="-1200000" algn="bl" rotWithShape="0">
              <a:prstClr val="black">
                <a:alpha val="20000"/>
              </a:prstClr>
            </a:outerShdw>
          </a:effectLst>
          <a:scene3d>
            <a:camera prst="orthographicFront">
              <a:rot lat="597694" lon="2047171" rev="21295385"/>
            </a:camera>
            <a:lightRig rig="chilly" dir="t">
              <a:rot lat="0" lon="0" rev="4200000"/>
            </a:lightRig>
          </a:scene3d>
          <a:sp3d z="107950" extrusionH="330200" prstMaterial="metal">
            <a:bevelT prst="slope"/>
            <a:bevelB w="165100" prst="coolSlant"/>
          </a:sp3d>
        </p:spPr>
      </p:pic>
      <p:sp>
        <p:nvSpPr>
          <p:cNvPr id="24" name="1 Título"/>
          <p:cNvSpPr>
            <a:spLocks noGrp="1"/>
          </p:cNvSpPr>
          <p:nvPr>
            <p:ph type="title"/>
          </p:nvPr>
        </p:nvSpPr>
        <p:spPr>
          <a:xfrm>
            <a:off x="1224261" y="756171"/>
            <a:ext cx="12620918" cy="1368152"/>
          </a:xfrm>
          <a:noFill/>
        </p:spPr>
        <p:txBody>
          <a:bodyPr>
            <a:noAutofit/>
          </a:bodyPr>
          <a:lstStyle/>
          <a:p>
            <a:pPr algn="ctr"/>
            <a:r>
              <a:rPr lang="es-MX" sz="5400" b="1" dirty="0" smtClean="0">
                <a:latin typeface="+mn-lt"/>
              </a:rPr>
              <a:t>Lineamientos Técnicos Generales</a:t>
            </a:r>
            <a:endParaRPr lang="es-MX" sz="5400" b="1" dirty="0">
              <a:latin typeface="+mn-lt"/>
            </a:endParaRPr>
          </a:p>
        </p:txBody>
      </p:sp>
    </p:spTree>
    <p:extLst>
      <p:ext uri="{BB962C8B-B14F-4D97-AF65-F5344CB8AC3E}">
        <p14:creationId xmlns:p14="http://schemas.microsoft.com/office/powerpoint/2010/main" val="64509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5351464"/>
            <a:ext cx="180038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1 Título"/>
          <p:cNvSpPr>
            <a:spLocks noGrp="1"/>
          </p:cNvSpPr>
          <p:nvPr>
            <p:ph type="title"/>
          </p:nvPr>
        </p:nvSpPr>
        <p:spPr>
          <a:xfrm>
            <a:off x="2356871" y="756171"/>
            <a:ext cx="12620918" cy="1368152"/>
          </a:xfrm>
          <a:noFill/>
        </p:spPr>
        <p:txBody>
          <a:bodyPr>
            <a:noAutofit/>
          </a:bodyPr>
          <a:lstStyle/>
          <a:p>
            <a:pPr algn="l"/>
            <a:r>
              <a:rPr lang="es-MX" sz="5400" b="1" dirty="0">
                <a:latin typeface="+mn-lt"/>
              </a:rPr>
              <a:t>¿Para qué sirven </a:t>
            </a:r>
            <a:r>
              <a:rPr lang="es-MX" sz="5400" b="1" dirty="0" smtClean="0">
                <a:latin typeface="+mn-lt"/>
              </a:rPr>
              <a:t>los </a:t>
            </a:r>
            <a:r>
              <a:rPr lang="es-MX" sz="5400" b="1" dirty="0">
                <a:latin typeface="+mn-lt"/>
              </a:rPr>
              <a:t>Lineamientos?</a:t>
            </a:r>
          </a:p>
        </p:txBody>
      </p:sp>
      <p:sp>
        <p:nvSpPr>
          <p:cNvPr id="23" name="7 Rectángulo"/>
          <p:cNvSpPr/>
          <p:nvPr/>
        </p:nvSpPr>
        <p:spPr>
          <a:xfrm>
            <a:off x="211649" y="2196331"/>
            <a:ext cx="16206300" cy="7178505"/>
          </a:xfrm>
          <a:prstGeom prst="rect">
            <a:avLst/>
          </a:prstGeom>
        </p:spPr>
        <p:txBody>
          <a:bodyPr wrap="square" lIns="174879" tIns="87440" rIns="174879" bIns="87440">
            <a:spAutoFit/>
          </a:bodyPr>
          <a:lstStyle/>
          <a:p>
            <a:pPr marL="340043" lvl="1" algn="just"/>
            <a:r>
              <a:rPr lang="es-MX" sz="3800" dirty="0"/>
              <a:t>Los Lineamientos constituyen una herramienta que hace posible atender los propósitos de la LGTAIP en materia de las obligaciones del Título Quinto:</a:t>
            </a:r>
          </a:p>
          <a:p>
            <a:pPr marL="862251" lvl="1" indent="-522208" algn="just">
              <a:buFont typeface="Arial" panose="020B0604020202020204" pitchFamily="34" charset="0"/>
              <a:buChar char="•"/>
            </a:pPr>
            <a:endParaRPr lang="es-MX" sz="1500" dirty="0"/>
          </a:p>
          <a:p>
            <a:pPr marL="862251" lvl="1" indent="-522208" algn="just">
              <a:buFont typeface="Arial" panose="020B0604020202020204" pitchFamily="34" charset="0"/>
              <a:buChar char="•"/>
            </a:pPr>
            <a:r>
              <a:rPr lang="es-MX" sz="3800" dirty="0"/>
              <a:t>Establece </a:t>
            </a:r>
            <a:r>
              <a:rPr lang="es-MX" sz="3800" b="1" dirty="0"/>
              <a:t>políticas y criterios </a:t>
            </a:r>
            <a:r>
              <a:rPr lang="es-MX" sz="3800" dirty="0"/>
              <a:t>para el catálogo de información del Título Quinto de la LGTAIP.</a:t>
            </a:r>
          </a:p>
          <a:p>
            <a:pPr marL="862251" lvl="1" indent="-522208" algn="just">
              <a:buFont typeface="Arial" panose="020B0604020202020204" pitchFamily="34" charset="0"/>
              <a:buChar char="•"/>
            </a:pPr>
            <a:endParaRPr lang="es-MX" sz="1500" dirty="0"/>
          </a:p>
          <a:p>
            <a:pPr marL="862251" lvl="1" indent="-522208" algn="just">
              <a:buFont typeface="Arial" panose="020B0604020202020204" pitchFamily="34" charset="0"/>
              <a:buChar char="•"/>
            </a:pPr>
            <a:r>
              <a:rPr lang="es-MX" sz="3800" dirty="0"/>
              <a:t>Define la </a:t>
            </a:r>
            <a:r>
              <a:rPr lang="es-MX" sz="3800" b="1" dirty="0"/>
              <a:t>estructura de los formatos </a:t>
            </a:r>
            <a:r>
              <a:rPr lang="es-MX" sz="3800" dirty="0"/>
              <a:t>mediante los que se subirá la información en la Plataforma Nacional de Transparencia (PNT).</a:t>
            </a:r>
          </a:p>
          <a:p>
            <a:pPr marL="862251" lvl="1" indent="-522208" algn="just">
              <a:buFont typeface="Arial" panose="020B0604020202020204" pitchFamily="34" charset="0"/>
              <a:buChar char="•"/>
            </a:pPr>
            <a:endParaRPr lang="es-MX" sz="1500" dirty="0"/>
          </a:p>
          <a:p>
            <a:pPr marL="862251" lvl="1" indent="-522208" algn="just">
              <a:buFont typeface="Arial" panose="020B0604020202020204" pitchFamily="34" charset="0"/>
              <a:buChar char="•"/>
            </a:pPr>
            <a:r>
              <a:rPr lang="es-MX" sz="3800" b="1" dirty="0"/>
              <a:t>Tablas de actualización y conservación </a:t>
            </a:r>
            <a:r>
              <a:rPr lang="es-MX" sz="3800" dirty="0"/>
              <a:t>de la Información Pública de Oficio.</a:t>
            </a:r>
          </a:p>
          <a:p>
            <a:pPr marL="862251" lvl="1" indent="-522208" algn="just">
              <a:buFont typeface="Arial" panose="020B0604020202020204" pitchFamily="34" charset="0"/>
              <a:buChar char="•"/>
            </a:pPr>
            <a:endParaRPr lang="es-MX" sz="1500" dirty="0"/>
          </a:p>
          <a:p>
            <a:pPr marL="862251" lvl="1" indent="-522208" algn="just">
              <a:buFont typeface="Arial" panose="020B0604020202020204" pitchFamily="34" charset="0"/>
              <a:buChar char="•"/>
            </a:pPr>
            <a:r>
              <a:rPr lang="es-MX" sz="3800" dirty="0"/>
              <a:t>Plantea bases para construir </a:t>
            </a:r>
            <a:r>
              <a:rPr lang="es-MX" sz="3800" b="1" dirty="0"/>
              <a:t>Tablas de aplicabilidad.</a:t>
            </a:r>
          </a:p>
          <a:p>
            <a:pPr marL="340043" lvl="1" algn="just"/>
            <a:endParaRPr lang="es-MX" sz="1500" b="1" dirty="0"/>
          </a:p>
          <a:p>
            <a:pPr marL="862251" lvl="1" indent="-522208" algn="just">
              <a:buFont typeface="Arial" panose="020B0604020202020204" pitchFamily="34" charset="0"/>
              <a:buChar char="•"/>
            </a:pPr>
            <a:r>
              <a:rPr lang="es-MX" sz="3800" dirty="0"/>
              <a:t>Brinda </a:t>
            </a:r>
            <a:r>
              <a:rPr lang="es-MX" sz="3800" b="1" dirty="0"/>
              <a:t>glosarios </a:t>
            </a:r>
            <a:r>
              <a:rPr lang="es-MX" sz="3800" dirty="0"/>
              <a:t>y </a:t>
            </a:r>
            <a:r>
              <a:rPr lang="es-MX" sz="3800" b="1" dirty="0"/>
              <a:t>manuales para construir indicadores </a:t>
            </a:r>
            <a:r>
              <a:rPr lang="es-MX" sz="3800" dirty="0"/>
              <a:t>(en caso de necesitarse)</a:t>
            </a:r>
            <a:endParaRPr lang="es-MX" sz="3800" b="1" dirty="0"/>
          </a:p>
        </p:txBody>
      </p:sp>
      <p:sp>
        <p:nvSpPr>
          <p:cNvPr id="24" name="7 Rectángulo redondeado"/>
          <p:cNvSpPr/>
          <p:nvPr/>
        </p:nvSpPr>
        <p:spPr>
          <a:xfrm>
            <a:off x="792213" y="9325123"/>
            <a:ext cx="15645989" cy="2016224"/>
          </a:xfrm>
          <a:prstGeom prst="roundRect">
            <a:avLst/>
          </a:prstGeom>
          <a:solidFill>
            <a:srgbClr val="00999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74879" tIns="87440" rIns="174879" bIns="87440" rtlCol="0" anchor="ctr"/>
          <a:lstStyle/>
          <a:p>
            <a:pPr algn="ctr"/>
            <a:endParaRPr lang="es-MX" sz="4600" b="1" dirty="0">
              <a:solidFill>
                <a:schemeClr val="bg1"/>
              </a:solidFill>
            </a:endParaRPr>
          </a:p>
          <a:p>
            <a:pPr lvl="0" algn="just"/>
            <a:r>
              <a:rPr lang="es-MX" sz="3800" dirty="0"/>
              <a:t>Permitirán </a:t>
            </a:r>
            <a:r>
              <a:rPr lang="es-MX" sz="3800" b="1" dirty="0"/>
              <a:t>homologar la información </a:t>
            </a:r>
            <a:r>
              <a:rPr lang="es-MX" sz="3800" dirty="0"/>
              <a:t>que difunden los Sujetos Obligados, cuyos atributos garanticen su </a:t>
            </a:r>
            <a:r>
              <a:rPr lang="es-MX" sz="3800" b="1" dirty="0"/>
              <a:t>confiabilidad y reutilización (“explotabilidad”).</a:t>
            </a:r>
            <a:r>
              <a:rPr lang="es-MX" sz="3800" dirty="0"/>
              <a:t> </a:t>
            </a:r>
          </a:p>
          <a:p>
            <a:pPr algn="ctr"/>
            <a:endParaRPr lang="es-MX" sz="4600" dirty="0">
              <a:solidFill>
                <a:schemeClr val="bg1"/>
              </a:solidFill>
            </a:endParaRPr>
          </a:p>
        </p:txBody>
      </p:sp>
    </p:spTree>
    <p:extLst>
      <p:ext uri="{BB962C8B-B14F-4D97-AF65-F5344CB8AC3E}">
        <p14:creationId xmlns:p14="http://schemas.microsoft.com/office/powerpoint/2010/main" val="4286161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iudad de mexico"/>
          <p:cNvPicPr>
            <a:picLocks noChangeAspect="1" noChangeArrowheads="1"/>
          </p:cNvPicPr>
          <p:nvPr/>
        </p:nvPicPr>
        <p:blipFill>
          <a:blip r:embed="rId2" cstate="print"/>
          <a:srcRect/>
          <a:stretch>
            <a:fillRect/>
          </a:stretch>
        </p:blipFill>
        <p:spPr bwMode="auto">
          <a:xfrm>
            <a:off x="9934894" y="6740472"/>
            <a:ext cx="6652916" cy="4600875"/>
          </a:xfrm>
          <a:prstGeom prst="rect">
            <a:avLst/>
          </a:prstGeom>
          <a:noFill/>
        </p:spPr>
      </p:pic>
      <p:sp>
        <p:nvSpPr>
          <p:cNvPr id="4" name="3 Rectángulo"/>
          <p:cNvSpPr/>
          <p:nvPr/>
        </p:nvSpPr>
        <p:spPr>
          <a:xfrm>
            <a:off x="0" y="0"/>
            <a:ext cx="18002250" cy="4410551"/>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dirty="0"/>
          </a:p>
        </p:txBody>
      </p:sp>
      <p:sp>
        <p:nvSpPr>
          <p:cNvPr id="5" name="4 Rectángulo"/>
          <p:cNvSpPr/>
          <p:nvPr/>
        </p:nvSpPr>
        <p:spPr>
          <a:xfrm>
            <a:off x="0" y="4457225"/>
            <a:ext cx="18002250" cy="129530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dirty="0"/>
          </a:p>
        </p:txBody>
      </p:sp>
      <p:sp>
        <p:nvSpPr>
          <p:cNvPr id="7" name="Título 1"/>
          <p:cNvSpPr txBox="1">
            <a:spLocks/>
          </p:cNvSpPr>
          <p:nvPr/>
        </p:nvSpPr>
        <p:spPr>
          <a:xfrm>
            <a:off x="1220877" y="1620347"/>
            <a:ext cx="2867134" cy="2766869"/>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6100" dirty="0" smtClean="0">
                <a:solidFill>
                  <a:schemeClr val="bg1"/>
                </a:solidFill>
              </a:rPr>
              <a:t>3</a:t>
            </a:r>
            <a:endParaRPr lang="es-MX" sz="16100" dirty="0">
              <a:solidFill>
                <a:srgbClr val="FCFCFC"/>
              </a:solidFill>
            </a:endParaRPr>
          </a:p>
        </p:txBody>
      </p:sp>
      <p:sp>
        <p:nvSpPr>
          <p:cNvPr id="8" name="Título 1"/>
          <p:cNvSpPr txBox="1">
            <a:spLocks/>
          </p:cNvSpPr>
          <p:nvPr/>
        </p:nvSpPr>
        <p:spPr>
          <a:xfrm>
            <a:off x="44814" y="6757994"/>
            <a:ext cx="11138892" cy="4920178"/>
          </a:xfrm>
          <a:prstGeom prst="rect">
            <a:avLst/>
          </a:prstGeom>
        </p:spPr>
        <p:txBody>
          <a:bodyPr vert="horz" lIns="146898" tIns="73449" rIns="146898" bIns="73449"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12900" b="1" dirty="0">
                <a:solidFill>
                  <a:srgbClr val="3690A8"/>
                </a:solidFill>
              </a:rPr>
              <a:t>Contexto</a:t>
            </a:r>
          </a:p>
          <a:p>
            <a:pPr algn="ctr"/>
            <a:r>
              <a:rPr lang="es-MX" sz="12900" b="1" dirty="0">
                <a:solidFill>
                  <a:srgbClr val="3690A8"/>
                </a:solidFill>
              </a:rPr>
              <a:t> Local</a:t>
            </a:r>
          </a:p>
        </p:txBody>
      </p:sp>
      <p:pic>
        <p:nvPicPr>
          <p:cNvPr id="10"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269618436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dirty="0"/>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dirty="0"/>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3400766755"/>
              </p:ext>
            </p:extLst>
          </p:nvPr>
        </p:nvGraphicFramePr>
        <p:xfrm>
          <a:off x="168771" y="5364683"/>
          <a:ext cx="17645955" cy="754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871330" y="220895"/>
            <a:ext cx="16266699"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100" dirty="0" smtClean="0">
                <a:solidFill>
                  <a:schemeClr val="bg1"/>
                </a:solidFill>
              </a:rPr>
              <a:t>¿Cuál ha sido el camino en transparencia?</a:t>
            </a:r>
            <a:endParaRPr lang="es-MX" sz="7100" dirty="0">
              <a:solidFill>
                <a:srgbClr val="FCFCFC"/>
              </a:solidFill>
            </a:endParaRPr>
          </a:p>
        </p:txBody>
      </p:sp>
      <p:pic>
        <p:nvPicPr>
          <p:cNvPr id="9" name="Imagen 4"/>
          <p:cNvPicPr>
            <a:picLocks noChangeAspect="1"/>
          </p:cNvPicPr>
          <p:nvPr/>
        </p:nvPicPr>
        <p:blipFill>
          <a:blip r:embed="rId7" cstate="print"/>
          <a:stretch>
            <a:fillRect/>
          </a:stretch>
        </p:blipFill>
        <p:spPr>
          <a:xfrm>
            <a:off x="747092" y="3310146"/>
            <a:ext cx="6309817" cy="3564013"/>
          </a:xfrm>
          <a:prstGeom prst="rect">
            <a:avLst/>
          </a:prstGeom>
        </p:spPr>
      </p:pic>
      <p:pic>
        <p:nvPicPr>
          <p:cNvPr id="15364" name="Picture 4"/>
          <p:cNvPicPr>
            <a:picLocks noChangeAspect="1" noChangeArrowheads="1"/>
          </p:cNvPicPr>
          <p:nvPr/>
        </p:nvPicPr>
        <p:blipFill>
          <a:blip r:embed="rId8" cstate="print"/>
          <a:srcRect/>
          <a:stretch>
            <a:fillRect/>
          </a:stretch>
        </p:blipFill>
        <p:spPr bwMode="auto">
          <a:xfrm>
            <a:off x="10513293" y="3492476"/>
            <a:ext cx="5520364" cy="3381684"/>
          </a:xfrm>
          <a:prstGeom prst="rect">
            <a:avLst/>
          </a:prstGeom>
          <a:noFill/>
          <a:ln w="9525">
            <a:noFill/>
            <a:miter lim="800000"/>
            <a:headEnd/>
            <a:tailEnd/>
          </a:ln>
        </p:spPr>
      </p:pic>
      <p:sp>
        <p:nvSpPr>
          <p:cNvPr id="11" name="10 Cruz"/>
          <p:cNvSpPr/>
          <p:nvPr/>
        </p:nvSpPr>
        <p:spPr>
          <a:xfrm>
            <a:off x="8929117" y="4830604"/>
            <a:ext cx="600075" cy="723424"/>
          </a:xfrm>
          <a:prstGeom prst="plus">
            <a:avLst/>
          </a:prstGeom>
        </p:spPr>
        <p:style>
          <a:lnRef idx="1">
            <a:schemeClr val="accent5"/>
          </a:lnRef>
          <a:fillRef idx="3">
            <a:schemeClr val="accent5"/>
          </a:fillRef>
          <a:effectRef idx="2">
            <a:schemeClr val="accent5"/>
          </a:effectRef>
          <a:fontRef idx="minor">
            <a:schemeClr val="lt1"/>
          </a:fontRef>
        </p:style>
        <p:txBody>
          <a:bodyPr lIns="146898" tIns="73449" rIns="146898" bIns="73449" rtlCol="0" anchor="ctr"/>
          <a:lstStyle/>
          <a:p>
            <a:pPr algn="ctr"/>
            <a:endParaRPr lang="es-MX"/>
          </a:p>
        </p:txBody>
      </p:sp>
      <p:pic>
        <p:nvPicPr>
          <p:cNvPr id="10" name="Imagen 11" descr="info-0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90320988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dirty="0"/>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dirty="0"/>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3052495399"/>
              </p:ext>
            </p:extLst>
          </p:nvPr>
        </p:nvGraphicFramePr>
        <p:xfrm>
          <a:off x="178896" y="3780507"/>
          <a:ext cx="17645955" cy="856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655306" y="396131"/>
            <a:ext cx="16338707"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100" dirty="0" smtClean="0">
                <a:solidFill>
                  <a:schemeClr val="bg1"/>
                </a:solidFill>
              </a:rPr>
              <a:t>¿Cuál ha sido el camino en Transparencia?</a:t>
            </a:r>
          </a:p>
        </p:txBody>
      </p:sp>
      <p:pic>
        <p:nvPicPr>
          <p:cNvPr id="10" name="Imagen 11" descr="info-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2"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descr="Resultado de imagen para infodf en la ciudad de mex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3064" y="2916411"/>
            <a:ext cx="2765107" cy="345638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1" name="Picture 7" descr="Resultado de imagen para constitucion politica de la ciudad de mexico 20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41484" y="2988419"/>
            <a:ext cx="346432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5877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onstituciÃ³n politica de la ciudad de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3851"/>
            <a:ext cx="6455321" cy="743536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2" name="Título 1"/>
          <p:cNvSpPr txBox="1">
            <a:spLocks/>
          </p:cNvSpPr>
          <p:nvPr/>
        </p:nvSpPr>
        <p:spPr>
          <a:xfrm>
            <a:off x="1224136" y="684163"/>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6000" b="1" dirty="0">
                <a:latin typeface="+mn-lt"/>
              </a:rPr>
              <a:t>Marco Normativo Vigente</a:t>
            </a:r>
          </a:p>
        </p:txBody>
      </p:sp>
      <p:sp>
        <p:nvSpPr>
          <p:cNvPr id="23" name="22 Rectángulo"/>
          <p:cNvSpPr/>
          <p:nvPr/>
        </p:nvSpPr>
        <p:spPr>
          <a:xfrm>
            <a:off x="5976788" y="2812772"/>
            <a:ext cx="10153129" cy="9248655"/>
          </a:xfrm>
          <a:prstGeom prst="rect">
            <a:avLst/>
          </a:prstGeom>
        </p:spPr>
        <p:txBody>
          <a:bodyPr wrap="square" lIns="91408" tIns="45705" rIns="91408" bIns="45705">
            <a:spAutoFit/>
          </a:bodyPr>
          <a:lstStyle/>
          <a:p>
            <a:pPr algn="just"/>
            <a:r>
              <a:rPr lang="es-MX" sz="3400" dirty="0"/>
              <a:t>La </a:t>
            </a:r>
            <a:r>
              <a:rPr lang="es-MX" sz="3400" dirty="0" smtClean="0">
                <a:effectLst>
                  <a:outerShdw blurRad="38100" dist="38100" dir="2700000" algn="tl">
                    <a:srgbClr val="000000">
                      <a:alpha val="43137"/>
                    </a:srgbClr>
                  </a:outerShdw>
                </a:effectLst>
              </a:rPr>
              <a:t>Constitución Política de la Ciudad de México </a:t>
            </a:r>
            <a:r>
              <a:rPr lang="es-MX" sz="3400" dirty="0" smtClean="0"/>
              <a:t>fue </a:t>
            </a:r>
            <a:r>
              <a:rPr lang="es-MX" sz="3400" dirty="0"/>
              <a:t>publicada en Gaceta Oficial de la Ciudad de México el </a:t>
            </a:r>
            <a:r>
              <a:rPr lang="es-MX" sz="3400" dirty="0" smtClean="0"/>
              <a:t>5 de Febrero de 2017 y entró en vigor el </a:t>
            </a:r>
            <a:r>
              <a:rPr lang="es-MX" sz="3400" b="1" dirty="0" smtClean="0"/>
              <a:t>17 de Septiembre de 2018.</a:t>
            </a:r>
            <a:endParaRPr lang="es-MX" sz="3400" b="1" dirty="0"/>
          </a:p>
          <a:p>
            <a:pPr algn="just"/>
            <a:r>
              <a:rPr lang="es-MX" sz="3400" dirty="0" smtClean="0"/>
              <a:t>En </a:t>
            </a:r>
            <a:r>
              <a:rPr lang="es-MX" sz="3400" dirty="0"/>
              <a:t>materia </a:t>
            </a:r>
            <a:r>
              <a:rPr lang="es-MX" sz="3400" dirty="0" smtClean="0"/>
              <a:t>del </a:t>
            </a:r>
            <a:r>
              <a:rPr lang="es-MX" sz="3400" dirty="0" smtClean="0">
                <a:effectLst>
                  <a:outerShdw blurRad="38100" dist="38100" dir="2700000" algn="tl">
                    <a:srgbClr val="000000">
                      <a:alpha val="43137"/>
                    </a:srgbClr>
                  </a:outerShdw>
                </a:effectLst>
              </a:rPr>
              <a:t>Derecho a la Información</a:t>
            </a:r>
            <a:r>
              <a:rPr lang="es-MX" sz="3400" dirty="0" smtClean="0"/>
              <a:t>, en el artículo 7, Apartado D, establece que:</a:t>
            </a:r>
          </a:p>
          <a:p>
            <a:pPr marL="514350" indent="-514350" algn="just">
              <a:buAutoNum type="arabicPeriod"/>
            </a:pPr>
            <a:r>
              <a:rPr lang="es-MX" sz="3400" dirty="0" smtClean="0"/>
              <a:t>Toda persona </a:t>
            </a:r>
            <a:r>
              <a:rPr lang="es-MX" sz="3400" dirty="0" smtClean="0">
                <a:effectLst>
                  <a:outerShdw blurRad="38100" dist="38100" dir="2700000" algn="tl">
                    <a:srgbClr val="000000">
                      <a:alpha val="43137"/>
                    </a:srgbClr>
                  </a:outerShdw>
                </a:effectLst>
              </a:rPr>
              <a:t>tiene derecho al libre acceso </a:t>
            </a:r>
            <a:r>
              <a:rPr lang="es-MX" sz="3400" dirty="0" smtClean="0"/>
              <a:t>a información plural, suficiente y oportuna, así como a producirla, buscarla, recibirla y difundirla por cualquier medio.</a:t>
            </a:r>
          </a:p>
          <a:p>
            <a:pPr marL="514350" indent="-514350" algn="just">
              <a:buAutoNum type="arabicPeriod"/>
            </a:pPr>
            <a:r>
              <a:rPr lang="es-MX" sz="3400" dirty="0" smtClean="0"/>
              <a:t>Se </a:t>
            </a:r>
            <a:r>
              <a:rPr lang="es-MX" sz="3400" dirty="0" smtClean="0">
                <a:effectLst>
                  <a:outerShdw blurRad="38100" dist="38100" dir="2700000" algn="tl">
                    <a:srgbClr val="000000">
                      <a:alpha val="43137"/>
                    </a:srgbClr>
                  </a:outerShdw>
                </a:effectLst>
              </a:rPr>
              <a:t>garantiza</a:t>
            </a:r>
            <a:r>
              <a:rPr lang="es-MX" sz="3400" dirty="0" smtClean="0"/>
              <a:t> el acceso a la información pública que posea, transforme o genere </a:t>
            </a:r>
            <a:r>
              <a:rPr lang="es-MX" sz="3400" dirty="0" smtClean="0">
                <a:effectLst>
                  <a:outerShdw blurRad="38100" dist="38100" dir="2700000" algn="tl">
                    <a:srgbClr val="000000">
                      <a:alpha val="43137"/>
                    </a:srgbClr>
                  </a:outerShdw>
                </a:effectLst>
              </a:rPr>
              <a:t>cualquier instancia pública,</a:t>
            </a:r>
            <a:r>
              <a:rPr lang="es-MX" sz="3400" dirty="0" smtClean="0"/>
              <a:t> o privada que </a:t>
            </a:r>
            <a:r>
              <a:rPr lang="es-MX" sz="3400" dirty="0" smtClean="0">
                <a:effectLst>
                  <a:outerShdw blurRad="38100" dist="38100" dir="2700000" algn="tl">
                    <a:srgbClr val="000000">
                      <a:alpha val="43137"/>
                    </a:srgbClr>
                  </a:outerShdw>
                </a:effectLst>
              </a:rPr>
              <a:t>reciba o ejerza recursos públicos</a:t>
            </a:r>
            <a:r>
              <a:rPr lang="es-MX" sz="3400" dirty="0" smtClean="0"/>
              <a:t> o realice actos de autoridad o de interés público. Esta información deberá estar </a:t>
            </a:r>
            <a:r>
              <a:rPr lang="es-MX" sz="3400" dirty="0" smtClean="0">
                <a:effectLst>
                  <a:outerShdw blurRad="38100" dist="38100" dir="2700000" algn="tl">
                    <a:srgbClr val="000000">
                      <a:alpha val="43137"/>
                    </a:srgbClr>
                  </a:outerShdw>
                </a:effectLst>
              </a:rPr>
              <a:t>disponible</a:t>
            </a:r>
            <a:r>
              <a:rPr lang="es-MX" sz="3400" dirty="0" smtClean="0"/>
              <a:t> en formatos de datos abiertos, de </a:t>
            </a:r>
            <a:r>
              <a:rPr lang="es-MX" sz="3400" dirty="0" smtClean="0">
                <a:effectLst>
                  <a:outerShdw blurRad="38100" dist="38100" dir="2700000" algn="tl">
                    <a:srgbClr val="000000">
                      <a:alpha val="43137"/>
                    </a:srgbClr>
                  </a:outerShdw>
                </a:effectLst>
              </a:rPr>
              <a:t>diseño universal </a:t>
            </a:r>
            <a:r>
              <a:rPr lang="es-MX" sz="3400" dirty="0" smtClean="0"/>
              <a:t>y </a:t>
            </a:r>
            <a:r>
              <a:rPr lang="es-MX" sz="3400" dirty="0" smtClean="0">
                <a:effectLst>
                  <a:outerShdw blurRad="38100" dist="38100" dir="2700000" algn="tl">
                    <a:srgbClr val="000000">
                      <a:alpha val="43137"/>
                    </a:srgbClr>
                  </a:outerShdw>
                </a:effectLst>
              </a:rPr>
              <a:t>accesib</a:t>
            </a:r>
            <a:r>
              <a:rPr lang="es-MX" sz="3500" dirty="0" smtClean="0">
                <a:effectLst>
                  <a:outerShdw blurRad="38100" dist="38100" dir="2700000" algn="tl">
                    <a:srgbClr val="000000">
                      <a:alpha val="43137"/>
                    </a:srgbClr>
                  </a:outerShdw>
                </a:effectLst>
              </a:rPr>
              <a:t>les</a:t>
            </a:r>
            <a:r>
              <a:rPr lang="es-MX" sz="3500" dirty="0" smtClean="0"/>
              <a:t>.</a:t>
            </a:r>
            <a:endParaRPr lang="es-MX" sz="2700" dirty="0"/>
          </a:p>
        </p:txBody>
      </p:sp>
    </p:spTree>
    <p:extLst>
      <p:ext uri="{BB962C8B-B14F-4D97-AF65-F5344CB8AC3E}">
        <p14:creationId xmlns:p14="http://schemas.microsoft.com/office/powerpoint/2010/main" val="1371200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2" name="Título 1"/>
          <p:cNvSpPr txBox="1">
            <a:spLocks/>
          </p:cNvSpPr>
          <p:nvPr/>
        </p:nvSpPr>
        <p:spPr>
          <a:xfrm>
            <a:off x="1224136" y="684163"/>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6000" b="1" dirty="0">
                <a:latin typeface="+mn-lt"/>
              </a:rPr>
              <a:t>Marco Normativo Vigente</a:t>
            </a:r>
          </a:p>
        </p:txBody>
      </p:sp>
      <p:sp>
        <p:nvSpPr>
          <p:cNvPr id="23" name="22 Rectángulo"/>
          <p:cNvSpPr/>
          <p:nvPr/>
        </p:nvSpPr>
        <p:spPr>
          <a:xfrm>
            <a:off x="5904781" y="3045351"/>
            <a:ext cx="10153129" cy="5847724"/>
          </a:xfrm>
          <a:prstGeom prst="rect">
            <a:avLst/>
          </a:prstGeom>
        </p:spPr>
        <p:txBody>
          <a:bodyPr wrap="square" lIns="91408" tIns="45705" rIns="91408" bIns="45705">
            <a:spAutoFit/>
          </a:bodyPr>
          <a:lstStyle/>
          <a:p>
            <a:pPr algn="just"/>
            <a:r>
              <a:rPr lang="es-MX" sz="3400" dirty="0" smtClean="0">
                <a:effectLst>
                  <a:outerShdw blurRad="38100" dist="38100" dir="2700000" algn="tl">
                    <a:srgbClr val="000000">
                      <a:alpha val="43137"/>
                    </a:srgbClr>
                  </a:outerShdw>
                </a:effectLst>
              </a:rPr>
              <a:t>Ley Orgánica de Alcaldías de la Ciudad de México</a:t>
            </a:r>
            <a:r>
              <a:rPr lang="es-MX" sz="3400" dirty="0" smtClean="0"/>
              <a:t> publicada </a:t>
            </a:r>
            <a:r>
              <a:rPr lang="es-MX" sz="3400" dirty="0"/>
              <a:t>en Gaceta Oficial de la Ciudad de México el </a:t>
            </a:r>
            <a:r>
              <a:rPr lang="es-MX" sz="3400" dirty="0" smtClean="0"/>
              <a:t>4 de Mayo de 2018</a:t>
            </a:r>
            <a:r>
              <a:rPr lang="es-MX" sz="3400" b="1" dirty="0" smtClean="0"/>
              <a:t>.</a:t>
            </a:r>
          </a:p>
          <a:p>
            <a:pPr algn="just"/>
            <a:endParaRPr lang="es-MX" sz="2400" b="1" dirty="0"/>
          </a:p>
          <a:p>
            <a:pPr algn="just"/>
            <a:r>
              <a:rPr lang="es-MX" sz="3400" dirty="0" smtClean="0"/>
              <a:t>Es reglamentaria del Título Quinto, Capitulo VI de la Constitución Política de la Ciudad de México:</a:t>
            </a:r>
          </a:p>
          <a:p>
            <a:pPr marL="514350" indent="-514350" algn="just">
              <a:buAutoNum type="arabicPeriod"/>
            </a:pPr>
            <a:r>
              <a:rPr lang="es-MX" sz="3400" dirty="0" smtClean="0"/>
              <a:t>Tiene por objeto regular y establecer las bases para la integración, organización, administración, funcionamiento y atribuciones del Gobierno y de la Administración Pública de las demarcaciones territoriales y sus Alcaldías.</a:t>
            </a:r>
            <a:endParaRPr lang="es-MX" sz="2700" dirty="0"/>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49" y="2415507"/>
            <a:ext cx="5616624" cy="751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8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21"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222" y="3276451"/>
            <a:ext cx="4781331" cy="66247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Título 1"/>
          <p:cNvSpPr txBox="1">
            <a:spLocks/>
          </p:cNvSpPr>
          <p:nvPr/>
        </p:nvSpPr>
        <p:spPr>
          <a:xfrm>
            <a:off x="1080121" y="972196"/>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6000" b="1" dirty="0">
                <a:latin typeface="+mn-lt"/>
              </a:rPr>
              <a:t>Marco Normativo Vigente</a:t>
            </a:r>
          </a:p>
        </p:txBody>
      </p:sp>
      <p:sp>
        <p:nvSpPr>
          <p:cNvPr id="23" name="22 Rectángulo"/>
          <p:cNvSpPr/>
          <p:nvPr/>
        </p:nvSpPr>
        <p:spPr>
          <a:xfrm>
            <a:off x="6114994" y="3290095"/>
            <a:ext cx="10153129" cy="6971109"/>
          </a:xfrm>
          <a:prstGeom prst="rect">
            <a:avLst/>
          </a:prstGeom>
        </p:spPr>
        <p:txBody>
          <a:bodyPr wrap="square" lIns="91408" tIns="45705" rIns="91408" bIns="45705">
            <a:spAutoFit/>
          </a:bodyPr>
          <a:lstStyle/>
          <a:p>
            <a:pPr algn="just">
              <a:lnSpc>
                <a:spcPct val="150000"/>
              </a:lnSpc>
            </a:pPr>
            <a:r>
              <a:rPr lang="es-MX" sz="3500" dirty="0"/>
              <a:t>La </a:t>
            </a:r>
            <a:r>
              <a:rPr lang="es-MX" sz="3500" dirty="0">
                <a:effectLst>
                  <a:outerShdw blurRad="38100" dist="38100" dir="2700000" algn="tl">
                    <a:srgbClr val="000000">
                      <a:alpha val="43137"/>
                    </a:srgbClr>
                  </a:outerShdw>
                </a:effectLst>
              </a:rPr>
              <a:t>LTAIPRC</a:t>
            </a:r>
            <a:r>
              <a:rPr lang="es-MX" sz="3500" dirty="0"/>
              <a:t> fue publicada en Gaceta Oficial de la Ciudad de México el 6 de mayo de 2016 y reformada el 1º de Septiembre de 2017.</a:t>
            </a:r>
          </a:p>
          <a:p>
            <a:pPr algn="just">
              <a:lnSpc>
                <a:spcPct val="150000"/>
              </a:lnSpc>
            </a:pPr>
            <a:r>
              <a:rPr lang="es-MX" sz="3500" dirty="0"/>
              <a:t>Contiene 274 artículos, organizados en 9 títulos y 20 artículos transitorios.</a:t>
            </a:r>
          </a:p>
          <a:p>
            <a:pPr algn="just">
              <a:lnSpc>
                <a:spcPct val="150000"/>
              </a:lnSpc>
            </a:pPr>
            <a:r>
              <a:rPr lang="es-MX" sz="3500" dirty="0"/>
              <a:t>En materia de transparencia, los Sujetos Obligados de la Ciudad de México deben cumplir con lo señalado en el Título Quinto.</a:t>
            </a:r>
          </a:p>
          <a:p>
            <a:pPr algn="just"/>
            <a:endParaRPr lang="es-MX" sz="2700" dirty="0"/>
          </a:p>
        </p:txBody>
      </p:sp>
    </p:spTree>
    <p:extLst>
      <p:ext uri="{BB962C8B-B14F-4D97-AF65-F5344CB8AC3E}">
        <p14:creationId xmlns:p14="http://schemas.microsoft.com/office/powerpoint/2010/main" val="143227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2" name="Título 1"/>
          <p:cNvSpPr txBox="1">
            <a:spLocks/>
          </p:cNvSpPr>
          <p:nvPr/>
        </p:nvSpPr>
        <p:spPr>
          <a:xfrm>
            <a:off x="1080121" y="972196"/>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6000" b="1" dirty="0">
                <a:latin typeface="+mn-lt"/>
              </a:rPr>
              <a:t>Marco Normativo Vigente</a:t>
            </a:r>
          </a:p>
        </p:txBody>
      </p:sp>
      <p:sp>
        <p:nvSpPr>
          <p:cNvPr id="23" name="22 Rectángulo"/>
          <p:cNvSpPr/>
          <p:nvPr/>
        </p:nvSpPr>
        <p:spPr>
          <a:xfrm>
            <a:off x="5688758" y="3290095"/>
            <a:ext cx="10579366" cy="7309663"/>
          </a:xfrm>
          <a:prstGeom prst="rect">
            <a:avLst/>
          </a:prstGeom>
        </p:spPr>
        <p:txBody>
          <a:bodyPr wrap="square" lIns="91408" tIns="45705" rIns="91408" bIns="45705">
            <a:spAutoFit/>
          </a:bodyPr>
          <a:lstStyle/>
          <a:p>
            <a:pPr algn="just"/>
            <a:r>
              <a:rPr lang="es-MX" sz="3400" dirty="0"/>
              <a:t>La </a:t>
            </a:r>
            <a:r>
              <a:rPr lang="es-MX" sz="3400" dirty="0" smtClean="0">
                <a:effectLst>
                  <a:outerShdw blurRad="38100" dist="38100" dir="2700000" algn="tl">
                    <a:srgbClr val="000000">
                      <a:alpha val="43137"/>
                    </a:srgbClr>
                  </a:outerShdw>
                </a:effectLst>
              </a:rPr>
              <a:t>Ley de Entrega-Recepción de los Recursos de la Administración Pública de la Ciudad de México </a:t>
            </a:r>
            <a:r>
              <a:rPr lang="es-MX" sz="3400" dirty="0" smtClean="0"/>
              <a:t>fue </a:t>
            </a:r>
            <a:r>
              <a:rPr lang="es-MX" sz="3400" dirty="0"/>
              <a:t>publicada en Gaceta Oficial de la Ciudad de México el </a:t>
            </a:r>
            <a:r>
              <a:rPr lang="es-MX" sz="3400" dirty="0" smtClean="0"/>
              <a:t>13 </a:t>
            </a:r>
            <a:r>
              <a:rPr lang="es-MX" sz="3400" dirty="0"/>
              <a:t>de </a:t>
            </a:r>
            <a:r>
              <a:rPr lang="es-MX" sz="3400" dirty="0" smtClean="0"/>
              <a:t>marzo de 2002, última reforma el 22 de febrero de 2018.</a:t>
            </a:r>
          </a:p>
          <a:p>
            <a:pPr algn="just"/>
            <a:endParaRPr lang="es-MX" sz="2000" dirty="0" smtClean="0"/>
          </a:p>
          <a:p>
            <a:pPr algn="just"/>
            <a:r>
              <a:rPr lang="es-MX" sz="3400" dirty="0" smtClean="0"/>
              <a:t>El </a:t>
            </a:r>
            <a:r>
              <a:rPr lang="es-MX" sz="3400" b="1" dirty="0" smtClean="0"/>
              <a:t>artículo</a:t>
            </a:r>
            <a:r>
              <a:rPr lang="es-MX" sz="3400" dirty="0" smtClean="0"/>
              <a:t> </a:t>
            </a:r>
            <a:r>
              <a:rPr lang="es-MX" sz="3400" b="1" dirty="0" smtClean="0"/>
              <a:t>1</a:t>
            </a:r>
            <a:r>
              <a:rPr lang="es-MX" sz="3400" dirty="0" smtClean="0"/>
              <a:t> establece que la Ley </a:t>
            </a:r>
            <a:r>
              <a:rPr lang="es-MX" sz="3400" dirty="0"/>
              <a:t>es de orden público y establece las </a:t>
            </a:r>
            <a:r>
              <a:rPr lang="es-MX" sz="3400" dirty="0" smtClean="0"/>
              <a:t>disposiciones conforme </a:t>
            </a:r>
            <a:r>
              <a:rPr lang="es-MX" sz="3400" dirty="0"/>
              <a:t>a los cuales los servidores públicos de la Administración Pública de </a:t>
            </a:r>
            <a:r>
              <a:rPr lang="es-MX" sz="3400" dirty="0" smtClean="0"/>
              <a:t>la Ciudad </a:t>
            </a:r>
            <a:r>
              <a:rPr lang="es-MX" sz="3400" dirty="0"/>
              <a:t>de México, al separarse de su empleo, cargo o comisión, deberán </a:t>
            </a:r>
            <a:r>
              <a:rPr lang="es-MX" sz="3400" dirty="0" smtClean="0">
                <a:effectLst>
                  <a:outerShdw blurRad="38100" dist="38100" dir="2700000" algn="tl">
                    <a:srgbClr val="000000">
                      <a:alpha val="43137"/>
                    </a:srgbClr>
                  </a:outerShdw>
                </a:effectLst>
              </a:rPr>
              <a:t>rendir por </a:t>
            </a:r>
            <a:r>
              <a:rPr lang="es-MX" sz="3400" dirty="0">
                <a:effectLst>
                  <a:outerShdw blurRad="38100" dist="38100" dir="2700000" algn="tl">
                    <a:srgbClr val="000000">
                      <a:alpha val="43137"/>
                    </a:srgbClr>
                  </a:outerShdw>
                </a:effectLst>
              </a:rPr>
              <a:t>escrito el estado de los asuntos de su competencia y entregar los </a:t>
            </a:r>
            <a:r>
              <a:rPr lang="es-MX" sz="3400" dirty="0" smtClean="0">
                <a:effectLst>
                  <a:outerShdw blurRad="38100" dist="38100" dir="2700000" algn="tl">
                    <a:srgbClr val="000000">
                      <a:alpha val="43137"/>
                    </a:srgbClr>
                  </a:outerShdw>
                </a:effectLst>
              </a:rPr>
              <a:t>recursos humanos</a:t>
            </a:r>
            <a:r>
              <a:rPr lang="es-MX" sz="3400" dirty="0">
                <a:effectLst>
                  <a:outerShdw blurRad="38100" dist="38100" dir="2700000" algn="tl">
                    <a:srgbClr val="000000">
                      <a:alpha val="43137"/>
                    </a:srgbClr>
                  </a:outerShdw>
                </a:effectLst>
              </a:rPr>
              <a:t>, materiales y financieros</a:t>
            </a:r>
            <a:r>
              <a:rPr lang="es-MX" sz="3400" dirty="0"/>
              <a:t>, que les hayan sido asignados para el </a:t>
            </a:r>
            <a:r>
              <a:rPr lang="es-MX" sz="3400" dirty="0" smtClean="0"/>
              <a:t>ejercicio de </a:t>
            </a:r>
            <a:r>
              <a:rPr lang="es-MX" sz="3400" dirty="0"/>
              <a:t>sus </a:t>
            </a:r>
            <a:r>
              <a:rPr lang="es-MX" sz="3400" dirty="0" smtClean="0"/>
              <a:t>funciones.</a:t>
            </a:r>
            <a:endParaRPr lang="es-MX" sz="3400" dirty="0"/>
          </a:p>
          <a:p>
            <a:pPr algn="just"/>
            <a:endParaRPr lang="es-MX" sz="2700" dirty="0"/>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1" y="3162173"/>
            <a:ext cx="5150432" cy="709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8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1" name="Título 1"/>
          <p:cNvSpPr txBox="1">
            <a:spLocks/>
          </p:cNvSpPr>
          <p:nvPr/>
        </p:nvSpPr>
        <p:spPr>
          <a:xfrm>
            <a:off x="1080121" y="684163"/>
            <a:ext cx="14617749" cy="2016224"/>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a:latin typeface="+mn-lt"/>
              </a:rPr>
              <a:t>Acciones </a:t>
            </a:r>
            <a:r>
              <a:rPr lang="es-MX" sz="4800" b="1" dirty="0" smtClean="0">
                <a:latin typeface="+mn-lt"/>
              </a:rPr>
              <a:t>de las Alcaldías de </a:t>
            </a:r>
            <a:r>
              <a:rPr lang="es-MX" sz="4800" b="1" dirty="0">
                <a:latin typeface="+mn-lt"/>
              </a:rPr>
              <a:t>la Ciudad de México como Sujeto Obligado a la LTAIPRC</a:t>
            </a:r>
          </a:p>
        </p:txBody>
      </p:sp>
      <p:sp>
        <p:nvSpPr>
          <p:cNvPr id="17" name="Rombo 16"/>
          <p:cNvSpPr/>
          <p:nvPr/>
        </p:nvSpPr>
        <p:spPr>
          <a:xfrm>
            <a:off x="16385445" y="2919762"/>
            <a:ext cx="634415" cy="633563"/>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032991" y="3271742"/>
            <a:ext cx="634415" cy="633563"/>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103482" y="4046097"/>
            <a:ext cx="493435" cy="492772"/>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103481" y="4679659"/>
            <a:ext cx="422944" cy="422375"/>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2" name="Rectángulo 7"/>
          <p:cNvSpPr/>
          <p:nvPr/>
        </p:nvSpPr>
        <p:spPr>
          <a:xfrm>
            <a:off x="443684" y="3065316"/>
            <a:ext cx="8105526" cy="4222342"/>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s-ES" dirty="0">
              <a:solidFill>
                <a:schemeClr val="tx1"/>
              </a:solidFill>
              <a:latin typeface="Century Gothic" panose="020B0502020202020204" pitchFamily="34" charset="0"/>
            </a:endParaRPr>
          </a:p>
        </p:txBody>
      </p:sp>
      <p:sp>
        <p:nvSpPr>
          <p:cNvPr id="23" name="Rectángulo 10"/>
          <p:cNvSpPr/>
          <p:nvPr/>
        </p:nvSpPr>
        <p:spPr>
          <a:xfrm>
            <a:off x="432175" y="7529608"/>
            <a:ext cx="8105526" cy="4751194"/>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s-ES" dirty="0">
              <a:solidFill>
                <a:schemeClr val="tx1"/>
              </a:solidFill>
              <a:latin typeface="Century Gothic" panose="020B0502020202020204" pitchFamily="34" charset="0"/>
            </a:endParaRPr>
          </a:p>
        </p:txBody>
      </p:sp>
      <p:sp>
        <p:nvSpPr>
          <p:cNvPr id="24" name="Rectángulo 11"/>
          <p:cNvSpPr/>
          <p:nvPr/>
        </p:nvSpPr>
        <p:spPr>
          <a:xfrm>
            <a:off x="8924943" y="3070468"/>
            <a:ext cx="8105526" cy="4223284"/>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s-ES" dirty="0">
              <a:solidFill>
                <a:schemeClr val="tx1"/>
              </a:solidFill>
              <a:latin typeface="Century Gothic" panose="020B0502020202020204" pitchFamily="34" charset="0"/>
            </a:endParaRPr>
          </a:p>
        </p:txBody>
      </p:sp>
      <p:sp>
        <p:nvSpPr>
          <p:cNvPr id="25" name="Rectángulo 12"/>
          <p:cNvSpPr/>
          <p:nvPr/>
        </p:nvSpPr>
        <p:spPr>
          <a:xfrm>
            <a:off x="8913434" y="7598265"/>
            <a:ext cx="8105526" cy="4751194"/>
          </a:xfrm>
          <a:prstGeom prst="rect">
            <a:avLst/>
          </a:prstGeom>
          <a:solidFill>
            <a:srgbClr val="107284">
              <a:alpha val="50000"/>
            </a:srgbClr>
          </a:solidFill>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r" defTabSz="1244458">
              <a:lnSpc>
                <a:spcPct val="90000"/>
              </a:lnSpc>
              <a:spcBef>
                <a:spcPct val="0"/>
              </a:spcBef>
              <a:spcAft>
                <a:spcPct val="35000"/>
              </a:spcAft>
            </a:pPr>
            <a:r>
              <a:rPr lang="es-MX" sz="3500" b="1" dirty="0">
                <a:solidFill>
                  <a:schemeClr val="bg1"/>
                </a:solidFill>
                <a:latin typeface="Century Gothic" panose="020B0502020202020204" pitchFamily="34" charset="0"/>
                <a:cs typeface="Calibri"/>
              </a:rPr>
              <a:t>Portal de Internet:</a:t>
            </a:r>
          </a:p>
          <a:p>
            <a:pPr algn="r" defTabSz="1244458">
              <a:lnSpc>
                <a:spcPct val="90000"/>
              </a:lnSpc>
              <a:spcBef>
                <a:spcPct val="0"/>
              </a:spcBef>
              <a:spcAft>
                <a:spcPct val="35000"/>
              </a:spcAft>
            </a:pPr>
            <a:r>
              <a:rPr lang="es-MX" sz="3500" dirty="0">
                <a:solidFill>
                  <a:schemeClr val="bg1"/>
                </a:solidFill>
                <a:latin typeface="Century Gothic" panose="020B0502020202020204" pitchFamily="34" charset="0"/>
                <a:cs typeface="Calibri"/>
              </a:rPr>
              <a:t>Sitio web donde se publicarán las Obligaciones de Transparencia.</a:t>
            </a:r>
          </a:p>
          <a:p>
            <a:pPr algn="r" defTabSz="1244458">
              <a:lnSpc>
                <a:spcPct val="90000"/>
              </a:lnSpc>
              <a:spcBef>
                <a:spcPct val="0"/>
              </a:spcBef>
              <a:spcAft>
                <a:spcPct val="35000"/>
              </a:spcAft>
            </a:pPr>
            <a:endParaRPr lang="es-MX" sz="1100" dirty="0">
              <a:solidFill>
                <a:schemeClr val="bg1"/>
              </a:solidFill>
              <a:latin typeface="Century Gothic" panose="020B0502020202020204" pitchFamily="34" charset="0"/>
              <a:cs typeface="Calibri"/>
            </a:endParaRPr>
          </a:p>
          <a:p>
            <a:pPr algn="r" defTabSz="1244458">
              <a:lnSpc>
                <a:spcPct val="90000"/>
              </a:lnSpc>
              <a:spcBef>
                <a:spcPct val="0"/>
              </a:spcBef>
              <a:spcAft>
                <a:spcPct val="35000"/>
              </a:spcAft>
            </a:pPr>
            <a:r>
              <a:rPr lang="es-MX" sz="3500" dirty="0">
                <a:solidFill>
                  <a:schemeClr val="bg1"/>
                </a:solidFill>
                <a:latin typeface="Century Gothic" panose="020B0502020202020204" pitchFamily="34" charset="0"/>
                <a:cs typeface="Calibri"/>
              </a:rPr>
              <a:t>Sistema de Portales de Obligaciones de Transparencia (</a:t>
            </a:r>
            <a:r>
              <a:rPr lang="es-MX" sz="3500" b="1" dirty="0">
                <a:solidFill>
                  <a:schemeClr val="bg1"/>
                </a:solidFill>
                <a:latin typeface="Century Gothic" panose="020B0502020202020204" pitchFamily="34" charset="0"/>
                <a:cs typeface="Calibri"/>
              </a:rPr>
              <a:t>SIPOT</a:t>
            </a:r>
            <a:r>
              <a:rPr lang="es-MX" sz="3500" dirty="0">
                <a:solidFill>
                  <a:schemeClr val="bg1"/>
                </a:solidFill>
                <a:latin typeface="Century Gothic" panose="020B0502020202020204" pitchFamily="34" charset="0"/>
                <a:cs typeface="Calibri"/>
              </a:rPr>
              <a:t>)</a:t>
            </a:r>
            <a:endParaRPr lang="es-ES" sz="3500" b="1" dirty="0">
              <a:solidFill>
                <a:schemeClr val="bg1"/>
              </a:solidFill>
              <a:latin typeface="Century Gothic" panose="020B0502020202020204" pitchFamily="34" charset="0"/>
              <a:cs typeface="Calibri"/>
            </a:endParaRPr>
          </a:p>
        </p:txBody>
      </p:sp>
      <p:sp>
        <p:nvSpPr>
          <p:cNvPr id="26" name="Rectángulo 13"/>
          <p:cNvSpPr/>
          <p:nvPr/>
        </p:nvSpPr>
        <p:spPr>
          <a:xfrm>
            <a:off x="6446259" y="5735597"/>
            <a:ext cx="4511403" cy="2956628"/>
          </a:xfrm>
          <a:prstGeom prst="rect">
            <a:avLst/>
          </a:prstGeom>
          <a:solidFill>
            <a:srgbClr val="10728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defTabSz="1066677">
              <a:lnSpc>
                <a:spcPct val="90000"/>
              </a:lnSpc>
              <a:spcBef>
                <a:spcPct val="0"/>
              </a:spcBef>
              <a:spcAft>
                <a:spcPct val="35000"/>
              </a:spcAft>
            </a:pPr>
            <a:r>
              <a:rPr lang="es-MX" sz="2700" b="1" dirty="0">
                <a:solidFill>
                  <a:schemeClr val="bg1"/>
                </a:solidFill>
                <a:latin typeface="Century Gothic" panose="020B0502020202020204" pitchFamily="34" charset="0"/>
                <a:cs typeface="Calibri"/>
              </a:rPr>
              <a:t>Ley de Transparencia, Acceso a la Información Pública y Rendición de Cuentas de la Ciudad de México</a:t>
            </a:r>
          </a:p>
          <a:p>
            <a:pPr algn="ctr" defTabSz="1066677">
              <a:lnSpc>
                <a:spcPct val="90000"/>
              </a:lnSpc>
              <a:spcBef>
                <a:spcPct val="0"/>
              </a:spcBef>
              <a:spcAft>
                <a:spcPct val="35000"/>
              </a:spcAft>
            </a:pPr>
            <a:r>
              <a:rPr lang="es-MX" sz="2700" b="1" dirty="0">
                <a:solidFill>
                  <a:schemeClr val="bg1"/>
                </a:solidFill>
                <a:latin typeface="Century Gothic" panose="020B0502020202020204" pitchFamily="34" charset="0"/>
                <a:cs typeface="Calibri"/>
              </a:rPr>
              <a:t> (LTAIPRC)</a:t>
            </a:r>
            <a:endParaRPr lang="es-ES" sz="2700" b="1" dirty="0">
              <a:solidFill>
                <a:schemeClr val="bg1"/>
              </a:solidFill>
              <a:latin typeface="Century Gothic" panose="020B0502020202020204" pitchFamily="34" charset="0"/>
              <a:cs typeface="Calibri"/>
            </a:endParaRPr>
          </a:p>
        </p:txBody>
      </p:sp>
      <p:sp>
        <p:nvSpPr>
          <p:cNvPr id="27" name="Rectángulo 14"/>
          <p:cNvSpPr/>
          <p:nvPr/>
        </p:nvSpPr>
        <p:spPr>
          <a:xfrm>
            <a:off x="566946" y="7597183"/>
            <a:ext cx="5597352" cy="1800483"/>
          </a:xfrm>
          <a:prstGeom prst="rect">
            <a:avLst/>
          </a:prstGeom>
        </p:spPr>
        <p:txBody>
          <a:bodyPr wrap="square" lIns="91429" tIns="45715" rIns="91429" bIns="45715">
            <a:spAutoFit/>
          </a:bodyPr>
          <a:lstStyle/>
          <a:p>
            <a:pPr algn="ctr" defTabSz="1244458">
              <a:lnSpc>
                <a:spcPct val="90000"/>
              </a:lnSpc>
              <a:spcBef>
                <a:spcPct val="0"/>
              </a:spcBef>
              <a:spcAft>
                <a:spcPct val="35000"/>
              </a:spcAft>
            </a:pPr>
            <a:r>
              <a:rPr lang="es-MX" sz="2400" b="1" dirty="0">
                <a:latin typeface="Century Gothic" panose="020B0502020202020204" pitchFamily="34" charset="0"/>
                <a:cs typeface="Calibri"/>
              </a:rPr>
              <a:t>Cursos</a:t>
            </a:r>
          </a:p>
          <a:p>
            <a:pPr algn="just" defTabSz="1244458">
              <a:lnSpc>
                <a:spcPct val="90000"/>
              </a:lnSpc>
              <a:spcBef>
                <a:spcPct val="0"/>
              </a:spcBef>
              <a:spcAft>
                <a:spcPct val="35000"/>
              </a:spcAft>
            </a:pPr>
            <a:r>
              <a:rPr lang="es-MX" sz="2400" b="1" dirty="0">
                <a:latin typeface="Century Gothic" panose="020B0502020202020204" pitchFamily="34" charset="0"/>
                <a:cs typeface="Calibri"/>
              </a:rPr>
              <a:t>-</a:t>
            </a:r>
            <a:r>
              <a:rPr lang="es-MX" sz="2200" b="1" dirty="0">
                <a:latin typeface="Century Gothic" panose="020B0502020202020204" pitchFamily="34" charset="0"/>
                <a:cs typeface="Calibri"/>
              </a:rPr>
              <a:t>INFOMEX: </a:t>
            </a:r>
            <a:r>
              <a:rPr lang="es-MX" sz="2200" dirty="0">
                <a:latin typeface="Century Gothic" panose="020B0502020202020204" pitchFamily="34" charset="0"/>
                <a:cs typeface="Calibri"/>
              </a:rPr>
              <a:t>Sistema electrónico donde las personas ingresan las solicitudes de información pública y de datos personales.</a:t>
            </a:r>
            <a:endParaRPr lang="es-MX" sz="2400" b="1" dirty="0">
              <a:latin typeface="Century Gothic" panose="020B0502020202020204" pitchFamily="34" charset="0"/>
              <a:cs typeface="Calibri"/>
            </a:endParaRPr>
          </a:p>
        </p:txBody>
      </p:sp>
      <p:sp>
        <p:nvSpPr>
          <p:cNvPr id="28" name="Rectángulo 17"/>
          <p:cNvSpPr/>
          <p:nvPr/>
        </p:nvSpPr>
        <p:spPr>
          <a:xfrm>
            <a:off x="454551" y="9320817"/>
            <a:ext cx="7964360" cy="2885395"/>
          </a:xfrm>
          <a:prstGeom prst="rect">
            <a:avLst/>
          </a:prstGeom>
        </p:spPr>
        <p:txBody>
          <a:bodyPr wrap="square" lIns="91429" tIns="45715" rIns="91429" bIns="45715">
            <a:spAutoFit/>
          </a:bodyPr>
          <a:lstStyle/>
          <a:p>
            <a:pPr algn="just" defTabSz="1244458">
              <a:lnSpc>
                <a:spcPct val="90000"/>
              </a:lnSpc>
              <a:spcBef>
                <a:spcPct val="0"/>
              </a:spcBef>
              <a:spcAft>
                <a:spcPct val="35000"/>
              </a:spcAft>
            </a:pPr>
            <a:r>
              <a:rPr lang="es-MX" sz="2200" b="1" dirty="0">
                <a:latin typeface="Century Gothic" panose="020B0502020202020204" pitchFamily="34" charset="0"/>
                <a:cs typeface="Calibri"/>
              </a:rPr>
              <a:t>-SICRESI: </a:t>
            </a:r>
            <a:r>
              <a:rPr lang="es-MX" sz="2200" dirty="0">
                <a:latin typeface="Century Gothic" panose="020B0502020202020204" pitchFamily="34" charset="0"/>
                <a:cs typeface="Calibri"/>
              </a:rPr>
              <a:t>Sistema de captura de las solicitudes para generar los reportes estadísticos.</a:t>
            </a:r>
            <a:endParaRPr lang="es-MX" sz="2200" b="1" dirty="0">
              <a:latin typeface="Century Gothic" panose="020B0502020202020204" pitchFamily="34" charset="0"/>
              <a:cs typeface="Calibri"/>
            </a:endParaRPr>
          </a:p>
          <a:p>
            <a:pPr algn="just" defTabSz="1244458">
              <a:lnSpc>
                <a:spcPct val="90000"/>
              </a:lnSpc>
              <a:spcBef>
                <a:spcPct val="0"/>
              </a:spcBef>
              <a:spcAft>
                <a:spcPct val="35000"/>
              </a:spcAft>
            </a:pPr>
            <a:r>
              <a:rPr lang="es-MX" sz="2200" b="1" dirty="0">
                <a:latin typeface="Century Gothic" panose="020B0502020202020204" pitchFamily="34" charset="0"/>
                <a:cs typeface="Calibri"/>
              </a:rPr>
              <a:t>-LTAIPRC: </a:t>
            </a:r>
            <a:r>
              <a:rPr lang="es-MX" sz="2200" dirty="0">
                <a:latin typeface="Century Gothic" panose="020B0502020202020204" pitchFamily="34" charset="0"/>
                <a:cs typeface="Calibri"/>
              </a:rPr>
              <a:t>Ley de Transparencia, Acceso a la Información Pública y Rendición de Cuentas de la Ciudad de México</a:t>
            </a:r>
            <a:endParaRPr lang="es-MX" sz="2200" b="1" dirty="0">
              <a:latin typeface="Century Gothic" panose="020B0502020202020204" pitchFamily="34" charset="0"/>
              <a:cs typeface="Calibri"/>
            </a:endParaRPr>
          </a:p>
          <a:p>
            <a:pPr algn="just" defTabSz="1244458">
              <a:lnSpc>
                <a:spcPct val="90000"/>
              </a:lnSpc>
              <a:spcBef>
                <a:spcPct val="0"/>
              </a:spcBef>
              <a:spcAft>
                <a:spcPct val="35000"/>
              </a:spcAft>
            </a:pPr>
            <a:r>
              <a:rPr lang="es-MX" sz="2200" b="1" dirty="0">
                <a:latin typeface="Century Gothic" panose="020B0502020202020204" pitchFamily="34" charset="0"/>
                <a:cs typeface="Calibri"/>
              </a:rPr>
              <a:t>-LPDPCDMX: </a:t>
            </a:r>
            <a:r>
              <a:rPr lang="es-MX" sz="2200" dirty="0">
                <a:latin typeface="Century Gothic" panose="020B0502020202020204" pitchFamily="34" charset="0"/>
                <a:cs typeface="Calibri"/>
              </a:rPr>
              <a:t>Ley de Protección de Datos Personales en Posesión de Sujetos Obligados de la Ciudad de México.</a:t>
            </a:r>
          </a:p>
          <a:p>
            <a:pPr algn="just" defTabSz="1244458">
              <a:lnSpc>
                <a:spcPct val="90000"/>
              </a:lnSpc>
              <a:spcBef>
                <a:spcPct val="0"/>
              </a:spcBef>
              <a:spcAft>
                <a:spcPct val="35000"/>
              </a:spcAft>
            </a:pPr>
            <a:r>
              <a:rPr lang="es-MX" sz="2200" b="1" dirty="0">
                <a:latin typeface="Century Gothic" panose="020B0502020202020204" pitchFamily="34" charset="0"/>
                <a:cs typeface="Calibri"/>
              </a:rPr>
              <a:t>-SIPOT. </a:t>
            </a:r>
            <a:r>
              <a:rPr lang="es-MX" sz="2200" dirty="0">
                <a:latin typeface="Century Gothic" panose="020B0502020202020204" pitchFamily="34" charset="0"/>
                <a:cs typeface="Calibri"/>
              </a:rPr>
              <a:t>Sistema de Portales de Obligaciones de Transparencia del Sistema Nacional de Transparencia.</a:t>
            </a:r>
            <a:endParaRPr lang="es-MX" sz="2400" dirty="0">
              <a:latin typeface="Century Gothic" panose="020B0502020202020204" pitchFamily="34" charset="0"/>
              <a:cs typeface="Calibri"/>
            </a:endParaRPr>
          </a:p>
        </p:txBody>
      </p:sp>
      <p:sp>
        <p:nvSpPr>
          <p:cNvPr id="29" name="CuadroTexto 16"/>
          <p:cNvSpPr txBox="1"/>
          <p:nvPr/>
        </p:nvSpPr>
        <p:spPr>
          <a:xfrm>
            <a:off x="666023" y="3262084"/>
            <a:ext cx="6062199" cy="3477865"/>
          </a:xfrm>
          <a:prstGeom prst="rect">
            <a:avLst/>
          </a:prstGeom>
          <a:noFill/>
        </p:spPr>
        <p:txBody>
          <a:bodyPr wrap="square" lIns="91429" tIns="45715" rIns="91429" bIns="45715" rtlCol="0">
            <a:spAutoFit/>
          </a:bodyPr>
          <a:lstStyle/>
          <a:p>
            <a:r>
              <a:rPr lang="es-MX" sz="3500" b="1" dirty="0">
                <a:latin typeface="Century Gothic" panose="020B0502020202020204" pitchFamily="34" charset="0"/>
                <a:cs typeface="Calibri"/>
              </a:rPr>
              <a:t>Unidad de Transparencia:</a:t>
            </a:r>
          </a:p>
          <a:p>
            <a:endParaRPr lang="es-MX" sz="1000" b="1" dirty="0">
              <a:latin typeface="Century Gothic" panose="020B0502020202020204" pitchFamily="34" charset="0"/>
              <a:cs typeface="Calibri"/>
            </a:endParaRPr>
          </a:p>
          <a:p>
            <a:r>
              <a:rPr lang="es-MX" sz="3500" dirty="0">
                <a:latin typeface="Century Gothic" panose="020B0502020202020204" pitchFamily="34" charset="0"/>
                <a:cs typeface="Calibri"/>
              </a:rPr>
              <a:t>Unidad administrativa receptora de las solicitudes de información a cuya tutela estará el trámite de las mismas</a:t>
            </a:r>
            <a:endParaRPr lang="es-ES" sz="2700" dirty="0">
              <a:latin typeface="Century Gothic" panose="020B0502020202020204" pitchFamily="34" charset="0"/>
              <a:cs typeface="Calibri"/>
            </a:endParaRPr>
          </a:p>
        </p:txBody>
      </p:sp>
      <p:sp>
        <p:nvSpPr>
          <p:cNvPr id="30" name="Rectángulo 15"/>
          <p:cNvSpPr/>
          <p:nvPr/>
        </p:nvSpPr>
        <p:spPr>
          <a:xfrm>
            <a:off x="10513293" y="3262144"/>
            <a:ext cx="6017515" cy="3512490"/>
          </a:xfrm>
          <a:prstGeom prst="rect">
            <a:avLst/>
          </a:prstGeom>
        </p:spPr>
        <p:txBody>
          <a:bodyPr wrap="square" lIns="91429" tIns="45715" rIns="91429" bIns="45715">
            <a:spAutoFit/>
          </a:bodyPr>
          <a:lstStyle/>
          <a:p>
            <a:pPr algn="r" defTabSz="1244458">
              <a:spcBef>
                <a:spcPct val="0"/>
              </a:spcBef>
              <a:spcAft>
                <a:spcPct val="35000"/>
              </a:spcAft>
            </a:pPr>
            <a:r>
              <a:rPr lang="es-MX" sz="3500" b="1" dirty="0">
                <a:latin typeface="Century Gothic" panose="020B0502020202020204" pitchFamily="34" charset="0"/>
                <a:cs typeface="Calibri"/>
              </a:rPr>
              <a:t>Comité de Transparencia:</a:t>
            </a:r>
            <a:endParaRPr lang="es-MX" sz="1000" b="1" dirty="0">
              <a:latin typeface="Century Gothic" panose="020B0502020202020204" pitchFamily="34" charset="0"/>
              <a:cs typeface="Calibri"/>
            </a:endParaRPr>
          </a:p>
          <a:p>
            <a:pPr algn="r" defTabSz="1244458">
              <a:spcBef>
                <a:spcPct val="0"/>
              </a:spcBef>
              <a:spcAft>
                <a:spcPct val="35000"/>
              </a:spcAft>
            </a:pPr>
            <a:r>
              <a:rPr lang="es-MX" sz="3500" dirty="0">
                <a:latin typeface="Century Gothic" panose="020B0502020202020204" pitchFamily="34" charset="0"/>
                <a:cs typeface="Calibri"/>
              </a:rPr>
              <a:t>Órgano Colegiado de los sujetos obligados cuya función es determinar la naturaleza de la Información.</a:t>
            </a:r>
            <a:endParaRPr lang="es-ES" sz="3500" b="1" dirty="0">
              <a:latin typeface="Century Gothic" panose="020B0502020202020204" pitchFamily="34" charset="0"/>
              <a:cs typeface="Calibri"/>
            </a:endParaRPr>
          </a:p>
        </p:txBody>
      </p:sp>
    </p:spTree>
    <p:extLst>
      <p:ext uri="{BB962C8B-B14F-4D97-AF65-F5344CB8AC3E}">
        <p14:creationId xmlns:p14="http://schemas.microsoft.com/office/powerpoint/2010/main" val="94965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5351464"/>
            <a:ext cx="180038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ítulo 1"/>
          <p:cNvSpPr txBox="1">
            <a:spLocks/>
          </p:cNvSpPr>
          <p:nvPr/>
        </p:nvSpPr>
        <p:spPr>
          <a:xfrm>
            <a:off x="1080121" y="972196"/>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900" b="1" dirty="0">
                <a:latin typeface="+mn-lt"/>
              </a:rPr>
              <a:t>AGENDA</a:t>
            </a:r>
          </a:p>
        </p:txBody>
      </p:sp>
      <p:sp>
        <p:nvSpPr>
          <p:cNvPr id="28" name="Marcador de contenido 2"/>
          <p:cNvSpPr>
            <a:spLocks noGrp="1"/>
          </p:cNvSpPr>
          <p:nvPr>
            <p:ph idx="1"/>
          </p:nvPr>
        </p:nvSpPr>
        <p:spPr>
          <a:xfrm>
            <a:off x="792213" y="2628379"/>
            <a:ext cx="15337704" cy="6120679"/>
          </a:xfrm>
        </p:spPr>
        <p:txBody>
          <a:bodyPr>
            <a:noAutofit/>
          </a:bodyPr>
          <a:lstStyle/>
          <a:p>
            <a:pPr marL="839690" lvl="1" indent="-742865" algn="just" defTabSz="719055">
              <a:lnSpc>
                <a:spcPct val="150000"/>
              </a:lnSpc>
              <a:spcBef>
                <a:spcPts val="0"/>
              </a:spcBef>
              <a:buClr>
                <a:srgbClr val="3690A8"/>
              </a:buClr>
              <a:buAutoNum type="arabicPeriod"/>
              <a:tabLst>
                <a:tab pos="719055" algn="l"/>
              </a:tabLst>
            </a:pPr>
            <a:r>
              <a:rPr lang="es-MX" sz="4000" b="1" dirty="0" smtClean="0">
                <a:latin typeface="Century Gothic" panose="020B0502020202020204" pitchFamily="34" charset="0"/>
              </a:rPr>
              <a:t>Transparencia y Derecho de Acceso a la Información</a:t>
            </a:r>
            <a:endParaRPr lang="es-MX" sz="4000" b="1" dirty="0">
              <a:latin typeface="Century Gothic" panose="020B0502020202020204" pitchFamily="34" charset="0"/>
            </a:endParaRPr>
          </a:p>
          <a:p>
            <a:pPr marL="839690" lvl="1" indent="-742865" algn="just" defTabSz="719055">
              <a:lnSpc>
                <a:spcPct val="150000"/>
              </a:lnSpc>
              <a:spcBef>
                <a:spcPts val="0"/>
              </a:spcBef>
              <a:buClr>
                <a:srgbClr val="3690A8"/>
              </a:buClr>
              <a:buAutoNum type="arabicPeriod"/>
              <a:tabLst>
                <a:tab pos="719055" algn="l"/>
              </a:tabLst>
            </a:pPr>
            <a:r>
              <a:rPr lang="es-MX" sz="4000" b="1" dirty="0" smtClean="0">
                <a:latin typeface="Century Gothic" panose="020B0502020202020204" pitchFamily="34" charset="0"/>
              </a:rPr>
              <a:t>Contexto Nacional</a:t>
            </a:r>
            <a:endParaRPr lang="es-MX" sz="4000" b="1" dirty="0">
              <a:latin typeface="Century Gothic" panose="020B0502020202020204" pitchFamily="34" charset="0"/>
            </a:endParaRPr>
          </a:p>
          <a:p>
            <a:pPr marL="839690" lvl="1" indent="-742865" algn="just" defTabSz="719055">
              <a:lnSpc>
                <a:spcPct val="150000"/>
              </a:lnSpc>
              <a:spcBef>
                <a:spcPts val="0"/>
              </a:spcBef>
              <a:buClr>
                <a:srgbClr val="3690A8"/>
              </a:buClr>
              <a:buAutoNum type="arabicPeriod"/>
              <a:tabLst>
                <a:tab pos="719055" algn="l"/>
              </a:tabLst>
            </a:pPr>
            <a:r>
              <a:rPr lang="es-MX" sz="4000" b="1" dirty="0" smtClean="0">
                <a:latin typeface="Century Gothic" panose="020B0502020202020204" pitchFamily="34" charset="0"/>
              </a:rPr>
              <a:t>Contexto Local</a:t>
            </a:r>
            <a:endParaRPr lang="es-MX" sz="4000" b="1" dirty="0">
              <a:latin typeface="Century Gothic" panose="020B0502020202020204" pitchFamily="34" charset="0"/>
            </a:endParaRPr>
          </a:p>
          <a:p>
            <a:pPr marL="839690" lvl="1" indent="-742865" algn="just" defTabSz="719055">
              <a:lnSpc>
                <a:spcPct val="150000"/>
              </a:lnSpc>
              <a:spcBef>
                <a:spcPts val="0"/>
              </a:spcBef>
              <a:buClr>
                <a:srgbClr val="3690A8"/>
              </a:buClr>
              <a:buAutoNum type="arabicPeriod"/>
              <a:tabLst>
                <a:tab pos="719055" algn="l"/>
              </a:tabLst>
            </a:pPr>
            <a:r>
              <a:rPr lang="es-MX" sz="4000" b="1" dirty="0">
                <a:latin typeface="Century Gothic" panose="020B0502020202020204" pitchFamily="34" charset="0"/>
              </a:rPr>
              <a:t>Lineamientos y Metodología de Evaluación </a:t>
            </a:r>
            <a:r>
              <a:rPr lang="es-MX" sz="4000" b="1" dirty="0" smtClean="0">
                <a:latin typeface="Century Gothic" panose="020B0502020202020204" pitchFamily="34" charset="0"/>
              </a:rPr>
              <a:t>2016</a:t>
            </a:r>
          </a:p>
          <a:p>
            <a:pPr marL="839690" lvl="1" indent="-742865" algn="just" defTabSz="719055">
              <a:lnSpc>
                <a:spcPct val="150000"/>
              </a:lnSpc>
              <a:spcBef>
                <a:spcPts val="0"/>
              </a:spcBef>
              <a:buClr>
                <a:srgbClr val="3690A8"/>
              </a:buClr>
              <a:buAutoNum type="arabicPeriod"/>
              <a:tabLst>
                <a:tab pos="719055" algn="l"/>
              </a:tabLst>
            </a:pPr>
            <a:r>
              <a:rPr lang="es-MX" sz="4000" b="1" dirty="0" smtClean="0">
                <a:latin typeface="Century Gothic" panose="020B0502020202020204" pitchFamily="34" charset="0"/>
              </a:rPr>
              <a:t>Obligaciones de Transparencia de las Alcaldías</a:t>
            </a:r>
          </a:p>
          <a:p>
            <a:pPr marL="839690" lvl="1" indent="-742865" algn="just" defTabSz="719055">
              <a:lnSpc>
                <a:spcPct val="150000"/>
              </a:lnSpc>
              <a:spcBef>
                <a:spcPts val="0"/>
              </a:spcBef>
              <a:buClr>
                <a:srgbClr val="3690A8"/>
              </a:buClr>
              <a:buAutoNum type="arabicPeriod"/>
              <a:tabLst>
                <a:tab pos="719055" algn="l"/>
              </a:tabLst>
            </a:pPr>
            <a:r>
              <a:rPr lang="es-MX" sz="4000" b="1" dirty="0" smtClean="0">
                <a:latin typeface="Century Gothic" panose="020B0502020202020204" pitchFamily="34" charset="0"/>
              </a:rPr>
              <a:t>Plataforma Nacional de Transparencia</a:t>
            </a:r>
            <a:endParaRPr lang="es-MX" sz="4000" b="1" dirty="0">
              <a:latin typeface="Century Gothic" panose="020B0502020202020204" pitchFamily="34" charset="0"/>
            </a:endParaRPr>
          </a:p>
          <a:p>
            <a:pPr marL="839690" lvl="1" indent="-742865" algn="just" defTabSz="719055">
              <a:lnSpc>
                <a:spcPct val="150000"/>
              </a:lnSpc>
              <a:spcBef>
                <a:spcPts val="0"/>
              </a:spcBef>
              <a:buClr>
                <a:srgbClr val="3690A8"/>
              </a:buClr>
              <a:buAutoNum type="arabicPeriod"/>
              <a:tabLst>
                <a:tab pos="719055" algn="l"/>
              </a:tabLst>
            </a:pPr>
            <a:r>
              <a:rPr lang="es-MX" sz="4000" b="1" dirty="0">
                <a:latin typeface="Century Gothic" panose="020B0502020202020204" pitchFamily="34" charset="0"/>
              </a:rPr>
              <a:t>Preguntas y Respuestas</a:t>
            </a:r>
            <a:endParaRPr lang="es-MX" b="1" dirty="0">
              <a:latin typeface="Century Gothic" panose="020B0502020202020204" pitchFamily="34" charset="0"/>
            </a:endParaRPr>
          </a:p>
        </p:txBody>
      </p:sp>
    </p:spTree>
    <p:extLst>
      <p:ext uri="{BB962C8B-B14F-4D97-AF65-F5344CB8AC3E}">
        <p14:creationId xmlns:p14="http://schemas.microsoft.com/office/powerpoint/2010/main" val="387231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Título 1"/>
          <p:cNvSpPr txBox="1">
            <a:spLocks/>
          </p:cNvSpPr>
          <p:nvPr/>
        </p:nvSpPr>
        <p:spPr>
          <a:xfrm>
            <a:off x="639554" y="476871"/>
            <a:ext cx="15431205"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100" dirty="0">
                <a:solidFill>
                  <a:schemeClr val="bg1"/>
                </a:solidFill>
              </a:rPr>
              <a:t>¿Qué cambios hay? </a:t>
            </a:r>
            <a:endParaRPr lang="es-MX" sz="7100" dirty="0">
              <a:solidFill>
                <a:srgbClr val="FCFCFC"/>
              </a:solidFill>
            </a:endParaRPr>
          </a:p>
        </p:txBody>
      </p:sp>
      <p:graphicFrame>
        <p:nvGraphicFramePr>
          <p:cNvPr id="9" name="8 Diagrama"/>
          <p:cNvGraphicFramePr/>
          <p:nvPr>
            <p:extLst>
              <p:ext uri="{D42A27DB-BD31-4B8C-83A1-F6EECF244321}">
                <p14:modId xmlns:p14="http://schemas.microsoft.com/office/powerpoint/2010/main" val="3397830945"/>
              </p:ext>
            </p:extLst>
          </p:nvPr>
        </p:nvGraphicFramePr>
        <p:xfrm>
          <a:off x="4666296" y="3360422"/>
          <a:ext cx="9867650" cy="9007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2"/>
          <p:cNvSpPr txBox="1"/>
          <p:nvPr/>
        </p:nvSpPr>
        <p:spPr>
          <a:xfrm>
            <a:off x="590820" y="4027170"/>
            <a:ext cx="4757251" cy="1340967"/>
          </a:xfrm>
          <a:prstGeom prst="rect">
            <a:avLst/>
          </a:prstGeom>
          <a:noFill/>
        </p:spPr>
        <p:txBody>
          <a:bodyPr wrap="square" lIns="146898" tIns="73449" rIns="146898" bIns="73449" rtlCol="0">
            <a:spAutoFit/>
          </a:bodyPr>
          <a:lstStyle/>
          <a:p>
            <a:pPr algn="ctr">
              <a:lnSpc>
                <a:spcPts val="3052"/>
              </a:lnSpc>
            </a:pPr>
            <a:r>
              <a:rPr lang="es-MX" dirty="0"/>
              <a:t>La sociedad de la CDMX demandaba mucha más información.</a:t>
            </a:r>
          </a:p>
        </p:txBody>
      </p:sp>
      <p:pic>
        <p:nvPicPr>
          <p:cNvPr id="13" name="Picture 2" descr="http://thumbs.dreamstime.com/z/sociedad-de-la-informaci%C3%B3n-488593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40" t="3637" r="3084" b="11574"/>
          <a:stretch/>
        </p:blipFill>
        <p:spPr bwMode="auto">
          <a:xfrm>
            <a:off x="317070" y="5535700"/>
            <a:ext cx="5233267" cy="464528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660957" y="10588838"/>
            <a:ext cx="4472313" cy="969070"/>
          </a:xfrm>
          <a:prstGeom prst="rect">
            <a:avLst/>
          </a:prstGeom>
          <a:noFill/>
        </p:spPr>
        <p:txBody>
          <a:bodyPr wrap="square" lIns="146898" tIns="73449" rIns="146898" bIns="73449" rtlCol="0">
            <a:spAutoFit/>
          </a:bodyPr>
          <a:lstStyle/>
          <a:p>
            <a:pPr algn="ctr">
              <a:lnSpc>
                <a:spcPts val="3213"/>
              </a:lnSpc>
            </a:pPr>
            <a:r>
              <a:rPr lang="es-MX" dirty="0"/>
              <a:t>Es necesario elevar la calidad de la </a:t>
            </a:r>
            <a:r>
              <a:rPr lang="es-MX" b="1" dirty="0"/>
              <a:t>Información </a:t>
            </a:r>
            <a:r>
              <a:rPr lang="es-MX" b="1" dirty="0" smtClean="0"/>
              <a:t>Pública.</a:t>
            </a:r>
            <a:endParaRPr lang="es-MX" b="1" dirty="0"/>
          </a:p>
        </p:txBody>
      </p:sp>
      <p:sp>
        <p:nvSpPr>
          <p:cNvPr id="15" name="Cheurón 2"/>
          <p:cNvSpPr/>
          <p:nvPr/>
        </p:nvSpPr>
        <p:spPr>
          <a:xfrm>
            <a:off x="13615305" y="6520423"/>
            <a:ext cx="675084" cy="1655501"/>
          </a:xfrm>
          <a:prstGeom prst="chevron">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solidFill>
                <a:schemeClr val="tx1"/>
              </a:solidFill>
            </a:endParaRPr>
          </a:p>
        </p:txBody>
      </p:sp>
      <p:sp>
        <p:nvSpPr>
          <p:cNvPr id="16" name="CuadroTexto 15"/>
          <p:cNvSpPr txBox="1"/>
          <p:nvPr/>
        </p:nvSpPr>
        <p:spPr>
          <a:xfrm>
            <a:off x="14403575" y="6949057"/>
            <a:ext cx="3267751" cy="1348661"/>
          </a:xfrm>
          <a:prstGeom prst="rect">
            <a:avLst/>
          </a:prstGeom>
          <a:noFill/>
        </p:spPr>
        <p:txBody>
          <a:bodyPr wrap="square" lIns="146898" tIns="73449" rIns="146898" bIns="73449" rtlCol="0">
            <a:spAutoFit/>
          </a:bodyPr>
          <a:lstStyle/>
          <a:p>
            <a:pPr algn="ctr"/>
            <a:r>
              <a:rPr lang="es-MX" dirty="0"/>
              <a:t>Tendremos ciudadanos mejor enterados.</a:t>
            </a:r>
          </a:p>
        </p:txBody>
      </p:sp>
      <p:sp>
        <p:nvSpPr>
          <p:cNvPr id="17" name="CuadroTexto 16"/>
          <p:cNvSpPr txBox="1"/>
          <p:nvPr/>
        </p:nvSpPr>
        <p:spPr>
          <a:xfrm>
            <a:off x="14139267" y="8769284"/>
            <a:ext cx="3588316" cy="1748771"/>
          </a:xfrm>
          <a:prstGeom prst="rect">
            <a:avLst/>
          </a:prstGeom>
          <a:noFill/>
        </p:spPr>
        <p:txBody>
          <a:bodyPr wrap="square" lIns="146898" tIns="73449" rIns="146898" bIns="73449" rtlCol="0">
            <a:spAutoFit/>
          </a:bodyPr>
          <a:lstStyle/>
          <a:p>
            <a:pPr algn="ctr"/>
            <a:r>
              <a:rPr lang="es-MX" dirty="0"/>
              <a:t>La información</a:t>
            </a:r>
          </a:p>
          <a:p>
            <a:pPr algn="ctr"/>
            <a:r>
              <a:rPr lang="es-MX" dirty="0"/>
              <a:t>brinda un valor agregado a la </a:t>
            </a:r>
            <a:r>
              <a:rPr lang="es-MX" b="1" dirty="0"/>
              <a:t>gobernanza.</a:t>
            </a:r>
          </a:p>
        </p:txBody>
      </p:sp>
      <p:sp>
        <p:nvSpPr>
          <p:cNvPr id="18" name="17 CuadroTexto"/>
          <p:cNvSpPr txBox="1"/>
          <p:nvPr/>
        </p:nvSpPr>
        <p:spPr>
          <a:xfrm>
            <a:off x="14352959" y="8454096"/>
            <a:ext cx="768846" cy="1087051"/>
          </a:xfrm>
          <a:prstGeom prst="rect">
            <a:avLst/>
          </a:prstGeom>
          <a:noFill/>
        </p:spPr>
        <p:txBody>
          <a:bodyPr wrap="square" lIns="146898" tIns="73449" rIns="146898" bIns="73449" rtlCol="0">
            <a:spAutoFit/>
          </a:bodyPr>
          <a:lstStyle/>
          <a:p>
            <a:r>
              <a:rPr lang="es-MX" sz="6100" b="1" dirty="0">
                <a:solidFill>
                  <a:srgbClr val="3690A8"/>
                </a:solidFill>
              </a:rPr>
              <a:t>&lt;</a:t>
            </a:r>
          </a:p>
        </p:txBody>
      </p:sp>
    </p:spTree>
    <p:extLst>
      <p:ext uri="{BB962C8B-B14F-4D97-AF65-F5344CB8AC3E}">
        <p14:creationId xmlns:p14="http://schemas.microsoft.com/office/powerpoint/2010/main" val="2317494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Título 1"/>
          <p:cNvSpPr txBox="1">
            <a:spLocks/>
          </p:cNvSpPr>
          <p:nvPr/>
        </p:nvSpPr>
        <p:spPr>
          <a:xfrm>
            <a:off x="262533" y="453534"/>
            <a:ext cx="17683460"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100" dirty="0">
                <a:solidFill>
                  <a:schemeClr val="bg1"/>
                </a:solidFill>
              </a:rPr>
              <a:t>Obligaciones de Transparencia en la LTAIPRC</a:t>
            </a:r>
            <a:endParaRPr lang="es-MX" sz="7100" dirty="0">
              <a:solidFill>
                <a:srgbClr val="FCFCFC"/>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4053884799"/>
              </p:ext>
            </p:extLst>
          </p:nvPr>
        </p:nvGraphicFramePr>
        <p:xfrm>
          <a:off x="262533" y="2815906"/>
          <a:ext cx="17523569" cy="9132549"/>
        </p:xfrm>
        <a:graphic>
          <a:graphicData uri="http://schemas.openxmlformats.org/drawingml/2006/table">
            <a:tbl>
              <a:tblPr firstRow="1" bandRow="1">
                <a:tableStyleId>{7DF18680-E054-41AD-8BC1-D1AEF772440D}</a:tableStyleId>
              </a:tblPr>
              <a:tblGrid>
                <a:gridCol w="3216227"/>
                <a:gridCol w="10974161"/>
                <a:gridCol w="3333181"/>
              </a:tblGrid>
              <a:tr h="748577">
                <a:tc>
                  <a:txBody>
                    <a:bodyPr/>
                    <a:lstStyle/>
                    <a:p>
                      <a:pPr algn="ctr"/>
                      <a:r>
                        <a:rPr lang="es-MX" sz="3600" dirty="0" smtClean="0"/>
                        <a:t>Artículo</a:t>
                      </a:r>
                      <a:endParaRPr lang="es-MX" sz="3600" dirty="0"/>
                    </a:p>
                  </a:txBody>
                  <a:tcPr marL="135017" marR="135017" marT="84011" marB="84011" anchor="ctr"/>
                </a:tc>
                <a:tc>
                  <a:txBody>
                    <a:bodyPr/>
                    <a:lstStyle/>
                    <a:p>
                      <a:pPr algn="ctr"/>
                      <a:r>
                        <a:rPr lang="es-MX" sz="3600" dirty="0" smtClean="0"/>
                        <a:t>Tema</a:t>
                      </a:r>
                      <a:endParaRPr lang="es-MX" sz="3600" dirty="0"/>
                    </a:p>
                  </a:txBody>
                  <a:tcPr marL="135017" marR="135017" marT="84011" marB="84011" anchor="ctr"/>
                </a:tc>
                <a:tc>
                  <a:txBody>
                    <a:bodyPr/>
                    <a:lstStyle/>
                    <a:p>
                      <a:pPr algn="ctr"/>
                      <a:r>
                        <a:rPr lang="es-MX" sz="3600" dirty="0" smtClean="0"/>
                        <a:t>Núm. Oblig.</a:t>
                      </a:r>
                      <a:endParaRPr lang="es-MX" sz="3600" dirty="0"/>
                    </a:p>
                  </a:txBody>
                  <a:tcPr marL="135017" marR="135017" marT="84011" marB="84011" anchor="ctr"/>
                </a:tc>
              </a:tr>
              <a:tr h="632550">
                <a:tc>
                  <a:txBody>
                    <a:bodyPr/>
                    <a:lstStyle/>
                    <a:p>
                      <a:pPr algn="ctr"/>
                      <a:r>
                        <a:rPr lang="es-MX" sz="2400" dirty="0" smtClean="0"/>
                        <a:t>121</a:t>
                      </a:r>
                      <a:endParaRPr lang="es-MX" sz="2400" dirty="0"/>
                    </a:p>
                  </a:txBody>
                  <a:tcPr marL="135017" marR="135017" marT="84011" marB="84011" anchor="ctr"/>
                </a:tc>
                <a:tc>
                  <a:txBody>
                    <a:bodyPr/>
                    <a:lstStyle/>
                    <a:p>
                      <a:pPr algn="ctr"/>
                      <a:r>
                        <a:rPr lang="es-MX" sz="1800" dirty="0" smtClean="0"/>
                        <a:t>Diversos temas</a:t>
                      </a:r>
                      <a:endParaRPr lang="es-MX" sz="1800" dirty="0"/>
                    </a:p>
                  </a:txBody>
                  <a:tcPr marL="135017" marR="135017" marT="84011" marB="84011" anchor="ctr"/>
                </a:tc>
                <a:tc>
                  <a:txBody>
                    <a:bodyPr/>
                    <a:lstStyle/>
                    <a:p>
                      <a:pPr algn="ctr"/>
                      <a:r>
                        <a:rPr lang="es-MX" sz="2400" dirty="0" smtClean="0"/>
                        <a:t>54</a:t>
                      </a:r>
                      <a:endParaRPr lang="es-MX" sz="2400" dirty="0"/>
                    </a:p>
                  </a:txBody>
                  <a:tcPr marL="135017" marR="135017" marT="84011" marB="84011" anchor="ctr"/>
                </a:tc>
              </a:tr>
              <a:tr h="663594">
                <a:tc>
                  <a:txBody>
                    <a:bodyPr/>
                    <a:lstStyle/>
                    <a:p>
                      <a:pPr algn="ctr"/>
                      <a:r>
                        <a:rPr lang="es-MX" sz="2400" dirty="0" smtClean="0"/>
                        <a:t>121,</a:t>
                      </a:r>
                      <a:r>
                        <a:rPr lang="es-MX" sz="2400" baseline="0" dirty="0" smtClean="0"/>
                        <a:t> último párrafo</a:t>
                      </a:r>
                      <a:endParaRPr lang="es-MX" sz="2400" dirty="0"/>
                    </a:p>
                  </a:txBody>
                  <a:tcPr marL="135017" marR="135017" marT="84011" marB="84011" anchor="ctr"/>
                </a:tc>
                <a:tc>
                  <a:txBody>
                    <a:bodyPr/>
                    <a:lstStyle/>
                    <a:p>
                      <a:pPr algn="ctr"/>
                      <a:r>
                        <a:rPr lang="es-MX" sz="1800" dirty="0" smtClean="0"/>
                        <a:t>Informar</a:t>
                      </a:r>
                      <a:r>
                        <a:rPr lang="es-MX" sz="1800" baseline="0" dirty="0" smtClean="0"/>
                        <a:t> al </a:t>
                      </a:r>
                      <a:r>
                        <a:rPr lang="es-MX" sz="1800" baseline="0" dirty="0" err="1" smtClean="0"/>
                        <a:t>Info</a:t>
                      </a:r>
                      <a:r>
                        <a:rPr lang="es-MX" sz="1800" baseline="0" dirty="0" smtClean="0"/>
                        <a:t> sobre fracciones aplicables</a:t>
                      </a:r>
                      <a:endParaRPr lang="es-MX" sz="18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792088">
                <a:tc>
                  <a:txBody>
                    <a:bodyPr/>
                    <a:lstStyle/>
                    <a:p>
                      <a:pPr algn="ctr"/>
                      <a:r>
                        <a:rPr lang="es-MX" sz="2400" dirty="0" smtClean="0"/>
                        <a:t>122</a:t>
                      </a:r>
                      <a:endParaRPr lang="es-MX" sz="2400" dirty="0"/>
                    </a:p>
                  </a:txBody>
                  <a:tcPr marL="135017" marR="135017" marT="84011" marB="84011" anchor="ctr"/>
                </a:tc>
                <a:tc>
                  <a:txBody>
                    <a:bodyPr/>
                    <a:lstStyle/>
                    <a:p>
                      <a:pPr algn="ctr"/>
                      <a:r>
                        <a:rPr lang="es-MX" sz="1800" dirty="0" smtClean="0"/>
                        <a:t>Programas Sociales, de Ayudas, Subsidios, Estímulos y Apoyos</a:t>
                      </a:r>
                      <a:endParaRPr lang="es-MX" sz="1800" dirty="0"/>
                    </a:p>
                  </a:txBody>
                  <a:tcPr marL="135017" marR="135017" marT="84011" marB="84011" anchor="ctr"/>
                </a:tc>
                <a:tc>
                  <a:txBody>
                    <a:bodyPr/>
                    <a:lstStyle/>
                    <a:p>
                      <a:pPr algn="ctr"/>
                      <a:r>
                        <a:rPr lang="es-MX" sz="2400" dirty="0" smtClean="0"/>
                        <a:t>3</a:t>
                      </a:r>
                      <a:endParaRPr lang="es-MX" sz="2400" dirty="0"/>
                    </a:p>
                  </a:txBody>
                  <a:tcPr marL="135017" marR="135017" marT="84011" marB="84011" anchor="ctr"/>
                </a:tc>
              </a:tr>
              <a:tr h="807610">
                <a:tc>
                  <a:txBody>
                    <a:bodyPr/>
                    <a:lstStyle/>
                    <a:p>
                      <a:pPr algn="ctr"/>
                      <a:r>
                        <a:rPr lang="es-MX" sz="2400" kern="1200" dirty="0" smtClean="0">
                          <a:solidFill>
                            <a:schemeClr val="dk1"/>
                          </a:solidFill>
                          <a:latin typeface="+mn-lt"/>
                          <a:ea typeface="+mn-ea"/>
                          <a:cs typeface="+mn-cs"/>
                        </a:rPr>
                        <a:t>139 </a:t>
                      </a:r>
                      <a:endParaRPr lang="es-MX" sz="4000" dirty="0"/>
                    </a:p>
                  </a:txBody>
                  <a:tcPr marL="135017" marR="135017" marT="84011" marB="84011" anchor="ctr"/>
                </a:tc>
                <a:tc>
                  <a:txBody>
                    <a:bodyPr/>
                    <a:lstStyle/>
                    <a:p>
                      <a:pPr algn="ctr"/>
                      <a:r>
                        <a:rPr lang="es-MX" sz="1600" dirty="0" smtClean="0"/>
                        <a:t>Obligaciones específicas de las personas físicas o morales que reciben y ejercen recursos públicos o ejercen actos de autoridad</a:t>
                      </a:r>
                      <a:endParaRPr lang="es-MX" sz="16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720080">
                <a:tc>
                  <a:txBody>
                    <a:bodyPr/>
                    <a:lstStyle/>
                    <a:p>
                      <a:pPr algn="ctr"/>
                      <a:r>
                        <a:rPr lang="es-MX" sz="2400" dirty="0" smtClean="0"/>
                        <a:t>141</a:t>
                      </a:r>
                      <a:endParaRPr lang="es-MX" sz="2400" dirty="0"/>
                    </a:p>
                  </a:txBody>
                  <a:tcPr marL="135017" marR="135017" marT="84011" marB="84011" anchor="ctr"/>
                </a:tc>
                <a:tc>
                  <a:txBody>
                    <a:bodyPr/>
                    <a:lstStyle/>
                    <a:p>
                      <a:pPr algn="ctr"/>
                      <a:r>
                        <a:rPr lang="es-MX" sz="1800" dirty="0" smtClean="0"/>
                        <a:t>Resultados de las convocatorias a concurso o licitación </a:t>
                      </a:r>
                      <a:endParaRPr lang="es-MX" sz="18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792088">
                <a:tc>
                  <a:txBody>
                    <a:bodyPr/>
                    <a:lstStyle/>
                    <a:p>
                      <a:pPr algn="ctr"/>
                      <a:r>
                        <a:rPr lang="es-MX" sz="2400" dirty="0" smtClean="0"/>
                        <a:t>142</a:t>
                      </a:r>
                      <a:endParaRPr lang="es-MX" sz="2400" dirty="0"/>
                    </a:p>
                  </a:txBody>
                  <a:tcPr marL="135017" marR="135017" marT="84011" marB="84011" anchor="ctr"/>
                </a:tc>
                <a:tc>
                  <a:txBody>
                    <a:bodyPr/>
                    <a:lstStyle/>
                    <a:p>
                      <a:pPr algn="ctr"/>
                      <a:r>
                        <a:rPr lang="es-MX" sz="1800" dirty="0" smtClean="0"/>
                        <a:t>Concesiones, permisos, licencias o autorizaciones </a:t>
                      </a:r>
                      <a:endParaRPr lang="es-MX" sz="18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720080">
                <a:tc>
                  <a:txBody>
                    <a:bodyPr/>
                    <a:lstStyle/>
                    <a:p>
                      <a:pPr algn="ctr"/>
                      <a:r>
                        <a:rPr lang="es-MX" sz="2400" dirty="0" smtClean="0"/>
                        <a:t>143</a:t>
                      </a:r>
                      <a:endParaRPr lang="es-MX" sz="2400" dirty="0"/>
                    </a:p>
                  </a:txBody>
                  <a:tcPr marL="135017" marR="135017" marT="84011" marB="84011" anchor="ctr"/>
                </a:tc>
                <a:tc>
                  <a:txBody>
                    <a:bodyPr/>
                    <a:lstStyle/>
                    <a:p>
                      <a:pPr algn="ctr"/>
                      <a:r>
                        <a:rPr lang="es-MX" sz="1800" dirty="0" smtClean="0"/>
                        <a:t>Ejecución de obra pública por invitación restringida </a:t>
                      </a:r>
                      <a:endParaRPr lang="es-MX" sz="18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776566">
                <a:tc>
                  <a:txBody>
                    <a:bodyPr/>
                    <a:lstStyle/>
                    <a:p>
                      <a:pPr algn="ctr"/>
                      <a:r>
                        <a:rPr lang="es-MX" sz="2400" dirty="0" smtClean="0"/>
                        <a:t>144</a:t>
                      </a:r>
                      <a:endParaRPr lang="es-MX" sz="2400" dirty="0"/>
                    </a:p>
                  </a:txBody>
                  <a:tcPr marL="135017" marR="135017" marT="84011" marB="84011" anchor="ctr"/>
                </a:tc>
                <a:tc>
                  <a:txBody>
                    <a:bodyPr/>
                    <a:lstStyle/>
                    <a:p>
                      <a:pPr algn="ctr"/>
                      <a:r>
                        <a:rPr lang="es-MX" sz="1600" dirty="0" smtClean="0"/>
                        <a:t>Dar acceso a la información de este capítulo, mediante bases de datos que permitan la búsqueda y extracción de información </a:t>
                      </a:r>
                      <a:endParaRPr lang="es-MX" sz="16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807610">
                <a:tc>
                  <a:txBody>
                    <a:bodyPr/>
                    <a:lstStyle/>
                    <a:p>
                      <a:pPr algn="ctr"/>
                      <a:r>
                        <a:rPr lang="es-MX" sz="2400" dirty="0" smtClean="0"/>
                        <a:t>145</a:t>
                      </a:r>
                      <a:endParaRPr lang="es-MX" sz="2400" dirty="0"/>
                    </a:p>
                  </a:txBody>
                  <a:tcPr marL="135017" marR="135017" marT="84011" marB="84011" anchor="ctr"/>
                </a:tc>
                <a:tc>
                  <a:txBody>
                    <a:bodyPr/>
                    <a:lstStyle/>
                    <a:p>
                      <a:pPr algn="ctr"/>
                      <a:r>
                        <a:rPr lang="es-MX" sz="1400" dirty="0" smtClean="0"/>
                        <a:t>La página de inicio del portal de Internet contará con una señalización fácilmente identificable a la sección donde se publican las obligaciones de transparencia</a:t>
                      </a:r>
                      <a:endParaRPr lang="es-MX" sz="14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691583">
                <a:tc>
                  <a:txBody>
                    <a:bodyPr/>
                    <a:lstStyle/>
                    <a:p>
                      <a:pPr algn="ctr"/>
                      <a:r>
                        <a:rPr lang="es-MX" sz="2400" dirty="0" smtClean="0"/>
                        <a:t>146</a:t>
                      </a:r>
                      <a:endParaRPr lang="es-MX" sz="2400" dirty="0"/>
                    </a:p>
                  </a:txBody>
                  <a:tcPr marL="135017" marR="135017" marT="84011" marB="84011" anchor="ctr"/>
                </a:tc>
                <a:tc>
                  <a:txBody>
                    <a:bodyPr/>
                    <a:lstStyle/>
                    <a:p>
                      <a:pPr algn="ctr"/>
                      <a:r>
                        <a:rPr lang="es-MX" sz="1600" dirty="0" smtClean="0"/>
                        <a:t>Calendario de actualización, por cada contenido de información y el área responsable</a:t>
                      </a:r>
                      <a:endParaRPr lang="es-MX" sz="16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r h="980123">
                <a:tc>
                  <a:txBody>
                    <a:bodyPr/>
                    <a:lstStyle/>
                    <a:p>
                      <a:pPr algn="ctr"/>
                      <a:r>
                        <a:rPr lang="es-MX" sz="2400" dirty="0" smtClean="0"/>
                        <a:t>147</a:t>
                      </a:r>
                      <a:endParaRPr lang="es-MX" sz="2400" dirty="0"/>
                    </a:p>
                  </a:txBody>
                  <a:tcPr marL="135017" marR="135017" marT="84011" marB="84011" anchor="ctr"/>
                </a:tc>
                <a:tc>
                  <a:txBody>
                    <a:bodyPr/>
                    <a:lstStyle/>
                    <a:p>
                      <a:pPr algn="ctr"/>
                      <a:r>
                        <a:rPr lang="es-MX" sz="1400" dirty="0" smtClean="0"/>
                        <a:t>Toda persona moral que reciba recursos públicos deberá proporcionar a los sujetos obligados de los que los reciba la información relativa al uso, destino y actividades que realicen con tales recursos</a:t>
                      </a:r>
                      <a:endParaRPr lang="es-MX" sz="1400" dirty="0"/>
                    </a:p>
                  </a:txBody>
                  <a:tcPr marL="135017" marR="135017" marT="84011" marB="84011" anchor="ctr"/>
                </a:tc>
                <a:tc>
                  <a:txBody>
                    <a:bodyPr/>
                    <a:lstStyle/>
                    <a:p>
                      <a:pPr algn="ctr"/>
                      <a:r>
                        <a:rPr lang="es-MX" sz="2400" dirty="0" smtClean="0"/>
                        <a:t>1</a:t>
                      </a:r>
                      <a:endParaRPr lang="es-MX" sz="2400" dirty="0"/>
                    </a:p>
                  </a:txBody>
                  <a:tcPr marL="135017" marR="135017" marT="84011" marB="84011" anchor="ct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897953740"/>
              </p:ext>
            </p:extLst>
          </p:nvPr>
        </p:nvGraphicFramePr>
        <p:xfrm>
          <a:off x="159395" y="11845403"/>
          <a:ext cx="17683460" cy="716662"/>
        </p:xfrm>
        <a:graphic>
          <a:graphicData uri="http://schemas.openxmlformats.org/drawingml/2006/table">
            <a:tbl>
              <a:tblPr firstRow="1" bandRow="1">
                <a:tableStyleId>{7DF18680-E054-41AD-8BC1-D1AEF772440D}</a:tableStyleId>
              </a:tblPr>
              <a:tblGrid>
                <a:gridCol w="14312366"/>
                <a:gridCol w="3371094"/>
              </a:tblGrid>
              <a:tr h="648072">
                <a:tc>
                  <a:txBody>
                    <a:bodyPr/>
                    <a:lstStyle/>
                    <a:p>
                      <a:pPr algn="ctr"/>
                      <a:r>
                        <a:rPr lang="es-MX" sz="3600" dirty="0" smtClean="0"/>
                        <a:t>Total de Obligaciones</a:t>
                      </a:r>
                      <a:r>
                        <a:rPr lang="es-MX" sz="3600" baseline="0" dirty="0" smtClean="0"/>
                        <a:t> de Transparencia </a:t>
                      </a:r>
                      <a:r>
                        <a:rPr lang="es-MX" sz="3600" baseline="0" dirty="0" smtClean="0">
                          <a:solidFill>
                            <a:srgbClr val="EF1190"/>
                          </a:solidFill>
                        </a:rPr>
                        <a:t>Comunes</a:t>
                      </a:r>
                      <a:endParaRPr lang="es-MX" sz="3600" dirty="0">
                        <a:solidFill>
                          <a:srgbClr val="EF1190"/>
                        </a:solidFill>
                      </a:endParaRPr>
                    </a:p>
                  </a:txBody>
                  <a:tcPr marL="135017" marR="135017" marT="84011" marB="84011"/>
                </a:tc>
                <a:tc>
                  <a:txBody>
                    <a:bodyPr/>
                    <a:lstStyle/>
                    <a:p>
                      <a:pPr algn="ctr"/>
                      <a:r>
                        <a:rPr lang="es-MX" sz="3600" dirty="0" smtClean="0"/>
                        <a:t>66</a:t>
                      </a:r>
                      <a:endParaRPr lang="es-MX" sz="3600" dirty="0"/>
                    </a:p>
                  </a:txBody>
                  <a:tcPr marL="135017" marR="135017" marT="84011" marB="84011"/>
                </a:tc>
              </a:tr>
            </a:tbl>
          </a:graphicData>
        </a:graphic>
      </p:graphicFrame>
    </p:spTree>
    <p:extLst>
      <p:ext uri="{BB962C8B-B14F-4D97-AF65-F5344CB8AC3E}">
        <p14:creationId xmlns:p14="http://schemas.microsoft.com/office/powerpoint/2010/main" val="241839375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93432"/>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1064496"/>
            <a:ext cx="18002250" cy="335680"/>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graphicFrame>
        <p:nvGraphicFramePr>
          <p:cNvPr id="8" name="7 Tabla"/>
          <p:cNvGraphicFramePr>
            <a:graphicFrameLocks noGrp="1"/>
          </p:cNvGraphicFramePr>
          <p:nvPr>
            <p:extLst>
              <p:ext uri="{D42A27DB-BD31-4B8C-83A1-F6EECF244321}">
                <p14:modId xmlns:p14="http://schemas.microsoft.com/office/powerpoint/2010/main" val="4041793817"/>
              </p:ext>
            </p:extLst>
          </p:nvPr>
        </p:nvGraphicFramePr>
        <p:xfrm>
          <a:off x="543819" y="1462404"/>
          <a:ext cx="16858354" cy="10163838"/>
        </p:xfrm>
        <a:graphic>
          <a:graphicData uri="http://schemas.openxmlformats.org/drawingml/2006/table">
            <a:tbl>
              <a:tblPr firstRow="1" bandRow="1">
                <a:tableStyleId>{073A0DAA-6AF3-43AB-8588-CEC1D06C72B9}</a:tableStyleId>
              </a:tblPr>
              <a:tblGrid>
                <a:gridCol w="2962869"/>
                <a:gridCol w="11457682"/>
                <a:gridCol w="2437803"/>
              </a:tblGrid>
              <a:tr h="681419">
                <a:tc>
                  <a:txBody>
                    <a:bodyPr/>
                    <a:lstStyle/>
                    <a:p>
                      <a:pPr algn="ctr"/>
                      <a:r>
                        <a:rPr lang="es-MX" sz="2900" dirty="0" smtClean="0"/>
                        <a:t>Artículo</a:t>
                      </a:r>
                      <a:endParaRPr lang="es-MX" sz="2900" dirty="0"/>
                    </a:p>
                  </a:txBody>
                  <a:tcPr marL="135017" marR="135017" marT="84011" marB="84011" anchor="ctr">
                    <a:solidFill>
                      <a:srgbClr val="474747"/>
                    </a:solidFill>
                  </a:tcPr>
                </a:tc>
                <a:tc>
                  <a:txBody>
                    <a:bodyPr/>
                    <a:lstStyle/>
                    <a:p>
                      <a:pPr algn="ctr"/>
                      <a:r>
                        <a:rPr lang="es-MX" sz="2900" dirty="0" smtClean="0"/>
                        <a:t>Tema</a:t>
                      </a:r>
                      <a:endParaRPr lang="es-MX" sz="2900" dirty="0"/>
                    </a:p>
                  </a:txBody>
                  <a:tcPr marL="135017" marR="135017" marT="84011" marB="84011" anchor="ctr">
                    <a:solidFill>
                      <a:srgbClr val="474747"/>
                    </a:solidFill>
                  </a:tcPr>
                </a:tc>
                <a:tc>
                  <a:txBody>
                    <a:bodyPr/>
                    <a:lstStyle/>
                    <a:p>
                      <a:pPr algn="ctr"/>
                      <a:r>
                        <a:rPr lang="es-MX" sz="2900" dirty="0" smtClean="0"/>
                        <a:t>Núm. Oblig.</a:t>
                      </a:r>
                      <a:endParaRPr lang="es-MX" sz="2900" dirty="0"/>
                    </a:p>
                  </a:txBody>
                  <a:tcPr marL="135017" marR="135017" marT="84011" marB="84011" anchor="ctr">
                    <a:solidFill>
                      <a:srgbClr val="474747"/>
                    </a:solidFill>
                  </a:tcPr>
                </a:tc>
              </a:tr>
              <a:tr h="556564">
                <a:tc>
                  <a:txBody>
                    <a:bodyPr/>
                    <a:lstStyle/>
                    <a:p>
                      <a:pPr algn="ctr"/>
                      <a:r>
                        <a:rPr lang="es-MX" sz="2200" dirty="0" smtClean="0"/>
                        <a:t>123</a:t>
                      </a:r>
                      <a:endParaRPr lang="es-MX" sz="2200" dirty="0"/>
                    </a:p>
                  </a:txBody>
                  <a:tcPr marL="135017" marR="135017" marT="84011" marB="84011" anchor="ctr"/>
                </a:tc>
                <a:tc>
                  <a:txBody>
                    <a:bodyPr/>
                    <a:lstStyle/>
                    <a:p>
                      <a:pPr algn="ctr"/>
                      <a:r>
                        <a:rPr lang="es-MX" sz="2400" dirty="0" smtClean="0"/>
                        <a:t>Poder Ejecutivo</a:t>
                      </a:r>
                      <a:endParaRPr lang="es-MX" sz="2400" dirty="0"/>
                    </a:p>
                  </a:txBody>
                  <a:tcPr marL="135017" marR="135017" marT="84011" marB="84011" anchor="ctr"/>
                </a:tc>
                <a:tc>
                  <a:txBody>
                    <a:bodyPr/>
                    <a:lstStyle/>
                    <a:p>
                      <a:pPr algn="ctr"/>
                      <a:r>
                        <a:rPr lang="es-MX" sz="2200" dirty="0" smtClean="0"/>
                        <a:t>26</a:t>
                      </a:r>
                      <a:endParaRPr lang="es-MX" sz="2200" dirty="0"/>
                    </a:p>
                  </a:txBody>
                  <a:tcPr marL="135017" marR="135017" marT="84011" marB="84011" anchor="ctr"/>
                </a:tc>
              </a:tr>
              <a:tr h="576064">
                <a:tc>
                  <a:txBody>
                    <a:bodyPr/>
                    <a:lstStyle/>
                    <a:p>
                      <a:pPr algn="ctr"/>
                      <a:r>
                        <a:rPr lang="es-MX" sz="2200" dirty="0" smtClean="0"/>
                        <a:t>124</a:t>
                      </a:r>
                      <a:endParaRPr lang="es-MX" sz="2200" dirty="0"/>
                    </a:p>
                  </a:txBody>
                  <a:tcPr marL="135017" marR="135017" marT="84011" marB="84011" anchor="ctr"/>
                </a:tc>
                <a:tc>
                  <a:txBody>
                    <a:bodyPr/>
                    <a:lstStyle/>
                    <a:p>
                      <a:pPr algn="ctr"/>
                      <a:r>
                        <a:rPr lang="es-MX" sz="2000" dirty="0" smtClean="0"/>
                        <a:t>Delegaciones (Órganos Político Administrativos, Alcaldías o Demarcaciones Territoriales)</a:t>
                      </a:r>
                      <a:endParaRPr lang="es-MX" sz="2000" dirty="0"/>
                    </a:p>
                  </a:txBody>
                  <a:tcPr marL="135017" marR="135017" marT="84011" marB="84011" anchor="ctr"/>
                </a:tc>
                <a:tc>
                  <a:txBody>
                    <a:bodyPr/>
                    <a:lstStyle/>
                    <a:p>
                      <a:pPr algn="ctr"/>
                      <a:r>
                        <a:rPr lang="es-MX" sz="2200" dirty="0" smtClean="0"/>
                        <a:t>24</a:t>
                      </a:r>
                      <a:endParaRPr lang="es-MX" sz="2200" dirty="0"/>
                    </a:p>
                  </a:txBody>
                  <a:tcPr marL="135017" marR="135017" marT="84011" marB="84011" anchor="ctr"/>
                </a:tc>
              </a:tr>
              <a:tr h="576064">
                <a:tc>
                  <a:txBody>
                    <a:bodyPr/>
                    <a:lstStyle/>
                    <a:p>
                      <a:pPr algn="ctr"/>
                      <a:r>
                        <a:rPr lang="es-MX" sz="2200" dirty="0" smtClean="0"/>
                        <a:t>125</a:t>
                      </a:r>
                      <a:endParaRPr lang="es-MX" sz="2200" dirty="0"/>
                    </a:p>
                  </a:txBody>
                  <a:tcPr marL="135017" marR="135017" marT="84011" marB="84011" anchor="ctr"/>
                </a:tc>
                <a:tc>
                  <a:txBody>
                    <a:bodyPr/>
                    <a:lstStyle/>
                    <a:p>
                      <a:pPr algn="ctr"/>
                      <a:r>
                        <a:rPr lang="es-MX" sz="2400" dirty="0" smtClean="0"/>
                        <a:t>Poder Legislativo</a:t>
                      </a:r>
                      <a:endParaRPr lang="es-MX" sz="2400" dirty="0"/>
                    </a:p>
                  </a:txBody>
                  <a:tcPr marL="135017" marR="135017" marT="84011" marB="84011" anchor="ctr"/>
                </a:tc>
                <a:tc>
                  <a:txBody>
                    <a:bodyPr/>
                    <a:lstStyle/>
                    <a:p>
                      <a:pPr algn="ctr"/>
                      <a:r>
                        <a:rPr lang="es-MX" sz="2200" dirty="0" smtClean="0"/>
                        <a:t>35</a:t>
                      </a:r>
                      <a:endParaRPr lang="es-MX" sz="2200" dirty="0"/>
                    </a:p>
                  </a:txBody>
                  <a:tcPr marL="135017" marR="135017" marT="84011" marB="84011" anchor="ctr"/>
                </a:tc>
              </a:tr>
              <a:tr h="840105">
                <a:tc>
                  <a:txBody>
                    <a:bodyPr/>
                    <a:lstStyle/>
                    <a:p>
                      <a:pPr algn="ctr"/>
                      <a:r>
                        <a:rPr lang="es-MX" sz="2200" dirty="0" smtClean="0"/>
                        <a:t>126, Apartados Primero y Segundo</a:t>
                      </a:r>
                      <a:endParaRPr lang="es-MX" sz="2200" dirty="0"/>
                    </a:p>
                  </a:txBody>
                  <a:tcPr marL="135017" marR="135017" marT="84011" marB="84011" anchor="ctr"/>
                </a:tc>
                <a:tc>
                  <a:txBody>
                    <a:bodyPr/>
                    <a:lstStyle/>
                    <a:p>
                      <a:pPr algn="ctr"/>
                      <a:r>
                        <a:rPr lang="es-MX" sz="1800" dirty="0" smtClean="0"/>
                        <a:t>Poder Judicial / Apartado Primero:</a:t>
                      </a:r>
                      <a:r>
                        <a:rPr lang="es-MX" sz="1800" baseline="0" dirty="0" smtClean="0"/>
                        <a:t> </a:t>
                      </a:r>
                      <a:r>
                        <a:rPr lang="es-MX" sz="1800" dirty="0" smtClean="0"/>
                        <a:t>Tribunal Superior de Justicia y Tribunal de lo Contencioso Administrativo de la CDMX (17)</a:t>
                      </a:r>
                    </a:p>
                    <a:p>
                      <a:pPr algn="ctr"/>
                      <a:r>
                        <a:rPr lang="es-MX" sz="1800" dirty="0" smtClean="0"/>
                        <a:t>Apartado Segundo:</a:t>
                      </a:r>
                      <a:r>
                        <a:rPr lang="es-MX" sz="1800" baseline="0" dirty="0" smtClean="0"/>
                        <a:t> </a:t>
                      </a:r>
                      <a:r>
                        <a:rPr lang="es-MX" sz="1800" dirty="0" smtClean="0"/>
                        <a:t>Consejo de la Judicatura de la CDMX (14)</a:t>
                      </a:r>
                      <a:endParaRPr lang="es-MX" sz="1800" dirty="0"/>
                    </a:p>
                  </a:txBody>
                  <a:tcPr marL="135017" marR="135017" marT="84011" marB="84011" anchor="ctr"/>
                </a:tc>
                <a:tc>
                  <a:txBody>
                    <a:bodyPr/>
                    <a:lstStyle/>
                    <a:p>
                      <a:pPr algn="ctr"/>
                      <a:r>
                        <a:rPr lang="es-MX" sz="2200" dirty="0" smtClean="0"/>
                        <a:t>31</a:t>
                      </a:r>
                      <a:endParaRPr lang="es-MX" sz="2200" dirty="0"/>
                    </a:p>
                  </a:txBody>
                  <a:tcPr marL="135017" marR="135017" marT="84011" marB="84011" anchor="ctr"/>
                </a:tc>
              </a:tr>
              <a:tr h="681419">
                <a:tc>
                  <a:txBody>
                    <a:bodyPr/>
                    <a:lstStyle/>
                    <a:p>
                      <a:pPr algn="ctr"/>
                      <a:r>
                        <a:rPr lang="es-MX" sz="2200" dirty="0" smtClean="0"/>
                        <a:t>127</a:t>
                      </a:r>
                      <a:endParaRPr lang="es-MX" sz="2200" dirty="0"/>
                    </a:p>
                  </a:txBody>
                  <a:tcPr marL="135017" marR="135017" marT="84011" marB="84011" anchor="ctr"/>
                </a:tc>
                <a:tc>
                  <a:txBody>
                    <a:bodyPr/>
                    <a:lstStyle/>
                    <a:p>
                      <a:pPr algn="ctr"/>
                      <a:r>
                        <a:rPr lang="es-MX" sz="2400" dirty="0" smtClean="0"/>
                        <a:t>Auditoría Superior de la CDMX</a:t>
                      </a:r>
                      <a:endParaRPr lang="es-MX" sz="2400" dirty="0"/>
                    </a:p>
                  </a:txBody>
                  <a:tcPr marL="135017" marR="135017" marT="84011" marB="84011" anchor="ctr"/>
                </a:tc>
                <a:tc>
                  <a:txBody>
                    <a:bodyPr/>
                    <a:lstStyle/>
                    <a:p>
                      <a:pPr algn="ctr"/>
                      <a:r>
                        <a:rPr lang="es-MX" sz="2200" dirty="0" smtClean="0"/>
                        <a:t>6</a:t>
                      </a:r>
                      <a:endParaRPr lang="es-MX" sz="2200" dirty="0"/>
                    </a:p>
                  </a:txBody>
                  <a:tcPr marL="135017" marR="135017" marT="84011" marB="84011" anchor="ctr"/>
                </a:tc>
              </a:tr>
              <a:tr h="681419">
                <a:tc>
                  <a:txBody>
                    <a:bodyPr/>
                    <a:lstStyle/>
                    <a:p>
                      <a:pPr algn="ctr"/>
                      <a:r>
                        <a:rPr lang="es-MX" sz="2200" dirty="0" smtClean="0"/>
                        <a:t>128</a:t>
                      </a:r>
                      <a:endParaRPr lang="es-MX" sz="2200" dirty="0"/>
                    </a:p>
                  </a:txBody>
                  <a:tcPr marL="135017" marR="135017" marT="84011" marB="84011" anchor="ctr"/>
                </a:tc>
                <a:tc>
                  <a:txBody>
                    <a:bodyPr/>
                    <a:lstStyle/>
                    <a:p>
                      <a:pPr algn="ctr"/>
                      <a:r>
                        <a:rPr lang="es-MX" sz="2400" dirty="0" smtClean="0"/>
                        <a:t>Autoridades Electorales</a:t>
                      </a:r>
                      <a:endParaRPr lang="es-MX" sz="2400" dirty="0"/>
                    </a:p>
                  </a:txBody>
                  <a:tcPr marL="135017" marR="135017" marT="84011" marB="84011" anchor="ctr"/>
                </a:tc>
                <a:tc>
                  <a:txBody>
                    <a:bodyPr/>
                    <a:lstStyle/>
                    <a:p>
                      <a:pPr algn="ctr"/>
                      <a:r>
                        <a:rPr lang="es-MX" sz="2200" dirty="0" smtClean="0"/>
                        <a:t>24</a:t>
                      </a:r>
                      <a:endParaRPr lang="es-MX" sz="2200" dirty="0"/>
                    </a:p>
                  </a:txBody>
                  <a:tcPr marL="135017" marR="135017" marT="84011" marB="84011" anchor="ctr"/>
                </a:tc>
              </a:tr>
              <a:tr h="681419">
                <a:tc>
                  <a:txBody>
                    <a:bodyPr/>
                    <a:lstStyle/>
                    <a:p>
                      <a:pPr algn="ctr"/>
                      <a:r>
                        <a:rPr lang="es-MX" sz="2200" dirty="0" smtClean="0"/>
                        <a:t>129 y 130</a:t>
                      </a:r>
                      <a:endParaRPr lang="es-MX" sz="2200" dirty="0"/>
                    </a:p>
                  </a:txBody>
                  <a:tcPr marL="135017" marR="135017" marT="84011" marB="84011" anchor="ctr"/>
                </a:tc>
                <a:tc>
                  <a:txBody>
                    <a:bodyPr/>
                    <a:lstStyle/>
                    <a:p>
                      <a:pPr algn="ctr"/>
                      <a:r>
                        <a:rPr lang="es-MX" sz="1800" dirty="0" smtClean="0"/>
                        <a:t>Organizaciones Políticas</a:t>
                      </a:r>
                      <a:r>
                        <a:rPr lang="es-MX" sz="1800" baseline="0" dirty="0" smtClean="0"/>
                        <a:t> (partidos políticos, agrupaciones políticas y asociaciones civiles creadas para apoyar candidaturas independientes)</a:t>
                      </a:r>
                      <a:endParaRPr lang="es-MX" sz="1800" dirty="0"/>
                    </a:p>
                  </a:txBody>
                  <a:tcPr marL="135017" marR="135017" marT="84011" marB="84011" anchor="ctr"/>
                </a:tc>
                <a:tc>
                  <a:txBody>
                    <a:bodyPr/>
                    <a:lstStyle/>
                    <a:p>
                      <a:pPr algn="ctr"/>
                      <a:r>
                        <a:rPr lang="es-MX" sz="2200" dirty="0" smtClean="0"/>
                        <a:t>31</a:t>
                      </a:r>
                      <a:endParaRPr lang="es-MX" sz="2200" dirty="0"/>
                    </a:p>
                  </a:txBody>
                  <a:tcPr marL="135017" marR="135017" marT="84011" marB="84011" anchor="ctr"/>
                </a:tc>
              </a:tr>
              <a:tr h="681419">
                <a:tc>
                  <a:txBody>
                    <a:bodyPr/>
                    <a:lstStyle/>
                    <a:p>
                      <a:pPr algn="ctr"/>
                      <a:r>
                        <a:rPr lang="es-MX" sz="2200" dirty="0" smtClean="0"/>
                        <a:t>132</a:t>
                      </a:r>
                      <a:endParaRPr lang="es-MX" sz="2200" dirty="0"/>
                    </a:p>
                  </a:txBody>
                  <a:tcPr marL="135017" marR="135017" marT="84011" marB="84011" anchor="ctr"/>
                </a:tc>
                <a:tc>
                  <a:txBody>
                    <a:bodyPr/>
                    <a:lstStyle/>
                    <a:p>
                      <a:pPr algn="ctr"/>
                      <a:r>
                        <a:rPr lang="es-MX" sz="2400" dirty="0" smtClean="0"/>
                        <a:t>Comisión de Derechos Humanos</a:t>
                      </a:r>
                      <a:endParaRPr lang="es-MX" sz="2400" dirty="0"/>
                    </a:p>
                  </a:txBody>
                  <a:tcPr marL="135017" marR="135017" marT="84011" marB="84011" anchor="ctr"/>
                </a:tc>
                <a:tc>
                  <a:txBody>
                    <a:bodyPr/>
                    <a:lstStyle/>
                    <a:p>
                      <a:pPr algn="ctr"/>
                      <a:r>
                        <a:rPr lang="es-MX" sz="2200" dirty="0" smtClean="0"/>
                        <a:t>14</a:t>
                      </a:r>
                      <a:endParaRPr lang="es-MX" sz="2200" dirty="0"/>
                    </a:p>
                  </a:txBody>
                  <a:tcPr marL="135017" marR="135017" marT="84011" marB="84011" anchor="ctr"/>
                </a:tc>
              </a:tr>
              <a:tr h="496571">
                <a:tc>
                  <a:txBody>
                    <a:bodyPr/>
                    <a:lstStyle/>
                    <a:p>
                      <a:pPr algn="ctr"/>
                      <a:r>
                        <a:rPr lang="es-MX" sz="2200" dirty="0" smtClean="0"/>
                        <a:t>133</a:t>
                      </a:r>
                      <a:endParaRPr lang="es-MX" sz="2200" dirty="0"/>
                    </a:p>
                  </a:txBody>
                  <a:tcPr marL="135017" marR="135017" marT="84011" marB="84011" anchor="ctr"/>
                </a:tc>
                <a:tc>
                  <a:txBody>
                    <a:bodyPr/>
                    <a:lstStyle/>
                    <a:p>
                      <a:pPr algn="ctr"/>
                      <a:r>
                        <a:rPr lang="es-MX" sz="2400" dirty="0" err="1" smtClean="0"/>
                        <a:t>Info</a:t>
                      </a:r>
                      <a:endParaRPr lang="es-MX" sz="2400" dirty="0"/>
                    </a:p>
                  </a:txBody>
                  <a:tcPr marL="135017" marR="135017" marT="84011" marB="84011" anchor="ctr"/>
                </a:tc>
                <a:tc>
                  <a:txBody>
                    <a:bodyPr/>
                    <a:lstStyle/>
                    <a:p>
                      <a:pPr algn="ctr"/>
                      <a:r>
                        <a:rPr lang="es-MX" sz="2200" dirty="0" smtClean="0"/>
                        <a:t>13</a:t>
                      </a:r>
                      <a:endParaRPr lang="es-MX" sz="2200" dirty="0"/>
                    </a:p>
                  </a:txBody>
                  <a:tcPr marL="135017" marR="135017" marT="84011" marB="84011" anchor="ctr"/>
                </a:tc>
              </a:tr>
              <a:tr h="681419">
                <a:tc>
                  <a:txBody>
                    <a:bodyPr/>
                    <a:lstStyle/>
                    <a:p>
                      <a:pPr algn="ctr"/>
                      <a:r>
                        <a:rPr lang="es-MX" sz="2200" dirty="0" smtClean="0"/>
                        <a:t>134</a:t>
                      </a:r>
                      <a:endParaRPr lang="es-MX" sz="2200" dirty="0"/>
                    </a:p>
                  </a:txBody>
                  <a:tcPr marL="135017" marR="135017" marT="84011" marB="84011" anchor="ctr"/>
                </a:tc>
                <a:tc>
                  <a:txBody>
                    <a:bodyPr/>
                    <a:lstStyle/>
                    <a:p>
                      <a:pPr algn="ctr"/>
                      <a:r>
                        <a:rPr lang="es-MX" sz="2400" dirty="0" smtClean="0"/>
                        <a:t>Universidad Autónoma de la CDMX</a:t>
                      </a:r>
                      <a:endParaRPr lang="es-MX" sz="2400" dirty="0"/>
                    </a:p>
                  </a:txBody>
                  <a:tcPr marL="135017" marR="135017" marT="84011" marB="84011" anchor="ctr"/>
                </a:tc>
                <a:tc>
                  <a:txBody>
                    <a:bodyPr/>
                    <a:lstStyle/>
                    <a:p>
                      <a:pPr algn="ctr"/>
                      <a:r>
                        <a:rPr lang="es-MX" sz="2200" dirty="0" smtClean="0"/>
                        <a:t>13</a:t>
                      </a:r>
                      <a:endParaRPr lang="es-MX" sz="2200" dirty="0"/>
                    </a:p>
                  </a:txBody>
                  <a:tcPr marL="135017" marR="135017" marT="84011" marB="84011" anchor="ctr"/>
                </a:tc>
              </a:tr>
              <a:tr h="681419">
                <a:tc>
                  <a:txBody>
                    <a:bodyPr/>
                    <a:lstStyle/>
                    <a:p>
                      <a:pPr algn="ctr"/>
                      <a:r>
                        <a:rPr lang="es-MX" sz="2200" dirty="0" smtClean="0"/>
                        <a:t>135 y 136</a:t>
                      </a:r>
                      <a:endParaRPr lang="es-MX" sz="2200" dirty="0"/>
                    </a:p>
                  </a:txBody>
                  <a:tcPr marL="135017" marR="135017" marT="84011" marB="84011" anchor="ctr"/>
                </a:tc>
                <a:tc>
                  <a:txBody>
                    <a:bodyPr/>
                    <a:lstStyle/>
                    <a:p>
                      <a:pPr algn="ctr"/>
                      <a:r>
                        <a:rPr lang="es-MX" sz="2400" dirty="0" smtClean="0"/>
                        <a:t>Fideicomisos, Fondos Públicos y Otros Análogos</a:t>
                      </a:r>
                      <a:endParaRPr lang="es-MX" sz="2400" dirty="0"/>
                    </a:p>
                  </a:txBody>
                  <a:tcPr marL="135017" marR="135017" marT="84011" marB="84011" anchor="ctr"/>
                </a:tc>
                <a:tc>
                  <a:txBody>
                    <a:bodyPr/>
                    <a:lstStyle/>
                    <a:p>
                      <a:pPr algn="ctr"/>
                      <a:r>
                        <a:rPr lang="es-MX" sz="2200" dirty="0" smtClean="0"/>
                        <a:t>14</a:t>
                      </a:r>
                      <a:endParaRPr lang="es-MX" sz="2200" dirty="0"/>
                    </a:p>
                  </a:txBody>
                  <a:tcPr marL="135017" marR="135017" marT="84011" marB="84011" anchor="ctr"/>
                </a:tc>
              </a:tr>
              <a:tr h="681419">
                <a:tc>
                  <a:txBody>
                    <a:bodyPr/>
                    <a:lstStyle/>
                    <a:p>
                      <a:pPr algn="ctr"/>
                      <a:r>
                        <a:rPr lang="es-MX" sz="2200" dirty="0" smtClean="0"/>
                        <a:t>137</a:t>
                      </a:r>
                      <a:endParaRPr lang="es-MX" sz="2200" dirty="0"/>
                    </a:p>
                  </a:txBody>
                  <a:tcPr marL="135017" marR="135017" marT="84011" marB="84011" anchor="ctr"/>
                </a:tc>
                <a:tc>
                  <a:txBody>
                    <a:bodyPr/>
                    <a:lstStyle/>
                    <a:p>
                      <a:pPr algn="ctr"/>
                      <a:r>
                        <a:rPr lang="es-MX" sz="2400" dirty="0" smtClean="0"/>
                        <a:t>Junta Local de Conciliación y Arbitraje (sobre los sindicatos)</a:t>
                      </a:r>
                      <a:endParaRPr lang="es-MX" sz="2400" dirty="0"/>
                    </a:p>
                  </a:txBody>
                  <a:tcPr marL="135017" marR="135017" marT="84011" marB="84011" anchor="ctr"/>
                </a:tc>
                <a:tc>
                  <a:txBody>
                    <a:bodyPr/>
                    <a:lstStyle/>
                    <a:p>
                      <a:pPr algn="ctr"/>
                      <a:r>
                        <a:rPr lang="es-MX" sz="2200" dirty="0" smtClean="0"/>
                        <a:t>10</a:t>
                      </a:r>
                      <a:endParaRPr lang="es-MX" sz="2200" dirty="0"/>
                    </a:p>
                  </a:txBody>
                  <a:tcPr marL="135017" marR="135017" marT="84011" marB="84011" anchor="ctr"/>
                </a:tc>
              </a:tr>
              <a:tr h="603682">
                <a:tc>
                  <a:txBody>
                    <a:bodyPr/>
                    <a:lstStyle/>
                    <a:p>
                      <a:pPr algn="ctr"/>
                      <a:r>
                        <a:rPr lang="es-MX" sz="2200" dirty="0" smtClean="0"/>
                        <a:t>138</a:t>
                      </a:r>
                      <a:endParaRPr lang="es-MX" sz="2200" dirty="0"/>
                    </a:p>
                  </a:txBody>
                  <a:tcPr marL="135017" marR="135017" marT="84011" marB="84011" anchor="ctr"/>
                </a:tc>
                <a:tc>
                  <a:txBody>
                    <a:bodyPr/>
                    <a:lstStyle/>
                    <a:p>
                      <a:pPr algn="ctr"/>
                      <a:r>
                        <a:rPr lang="es-MX" sz="2400" dirty="0" smtClean="0"/>
                        <a:t>Sindicatos</a:t>
                      </a:r>
                      <a:endParaRPr lang="es-MX" sz="2400" dirty="0"/>
                    </a:p>
                  </a:txBody>
                  <a:tcPr marL="135017" marR="135017" marT="84011" marB="84011" anchor="ctr"/>
                </a:tc>
                <a:tc>
                  <a:txBody>
                    <a:bodyPr/>
                    <a:lstStyle/>
                    <a:p>
                      <a:pPr algn="ctr"/>
                      <a:r>
                        <a:rPr lang="es-MX" sz="2200" dirty="0" smtClean="0"/>
                        <a:t>4</a:t>
                      </a:r>
                      <a:endParaRPr lang="es-MX" sz="2200" dirty="0"/>
                    </a:p>
                  </a:txBody>
                  <a:tcPr marL="135017" marR="135017" marT="84011" marB="84011" anchor="ctr"/>
                </a:tc>
              </a:tr>
              <a:tr h="840105">
                <a:tc>
                  <a:txBody>
                    <a:bodyPr/>
                    <a:lstStyle/>
                    <a:p>
                      <a:pPr algn="ctr"/>
                      <a:r>
                        <a:rPr lang="es-MX" sz="2200" dirty="0" smtClean="0"/>
                        <a:t>140</a:t>
                      </a:r>
                      <a:endParaRPr lang="es-MX" sz="2200" dirty="0"/>
                    </a:p>
                  </a:txBody>
                  <a:tcPr marL="135017" marR="135017" marT="84011" marB="84011" anchor="ctr"/>
                </a:tc>
                <a:tc>
                  <a:txBody>
                    <a:bodyPr/>
                    <a:lstStyle/>
                    <a:p>
                      <a:pPr algn="ctr"/>
                      <a:r>
                        <a:rPr lang="es-MX" sz="2000" dirty="0" smtClean="0"/>
                        <a:t>Obligaciones específicas de las personas físicas o morales que reciben y ejercen recursos públicos o ejercen actos de autoridad  (aplica al InfoDF) </a:t>
                      </a:r>
                      <a:endParaRPr lang="es-MX" sz="2000" dirty="0"/>
                    </a:p>
                  </a:txBody>
                  <a:tcPr marL="135017" marR="135017" marT="84011" marB="84011" anchor="ctr"/>
                </a:tc>
                <a:tc>
                  <a:txBody>
                    <a:bodyPr/>
                    <a:lstStyle/>
                    <a:p>
                      <a:pPr algn="ctr"/>
                      <a:r>
                        <a:rPr lang="es-MX" sz="2200" dirty="0" smtClean="0"/>
                        <a:t>1</a:t>
                      </a:r>
                      <a:endParaRPr lang="es-MX" sz="2200" dirty="0"/>
                    </a:p>
                  </a:txBody>
                  <a:tcPr marL="135017" marR="135017" marT="84011" marB="84011" anchor="ct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575250465"/>
              </p:ext>
            </p:extLst>
          </p:nvPr>
        </p:nvGraphicFramePr>
        <p:xfrm>
          <a:off x="525065" y="11701387"/>
          <a:ext cx="16895862" cy="720080"/>
        </p:xfrm>
        <a:graphic>
          <a:graphicData uri="http://schemas.openxmlformats.org/drawingml/2006/table">
            <a:tbl>
              <a:tblPr firstRow="1" bandRow="1">
                <a:tableStyleId>{073A0DAA-6AF3-43AB-8588-CEC1D06C72B9}</a:tableStyleId>
              </a:tblPr>
              <a:tblGrid>
                <a:gridCol w="14439305"/>
                <a:gridCol w="2456557"/>
              </a:tblGrid>
              <a:tr h="720080">
                <a:tc>
                  <a:txBody>
                    <a:bodyPr/>
                    <a:lstStyle/>
                    <a:p>
                      <a:pPr algn="ctr"/>
                      <a:r>
                        <a:rPr lang="es-MX" sz="2900" dirty="0" smtClean="0"/>
                        <a:t>Total de Obligaciones</a:t>
                      </a:r>
                      <a:r>
                        <a:rPr lang="es-MX" sz="2900" baseline="0" dirty="0" smtClean="0"/>
                        <a:t> de Transparencia </a:t>
                      </a:r>
                      <a:r>
                        <a:rPr lang="es-MX" sz="2900" baseline="0" dirty="0" smtClean="0">
                          <a:solidFill>
                            <a:srgbClr val="EF1190"/>
                          </a:solidFill>
                        </a:rPr>
                        <a:t>Específicas</a:t>
                      </a:r>
                      <a:endParaRPr lang="es-MX" sz="2900" dirty="0">
                        <a:solidFill>
                          <a:srgbClr val="EF1190"/>
                        </a:solidFill>
                      </a:endParaRPr>
                    </a:p>
                  </a:txBody>
                  <a:tcPr marL="135017" marR="135017" marT="84011" marB="84011">
                    <a:solidFill>
                      <a:srgbClr val="474747"/>
                    </a:solidFill>
                  </a:tcPr>
                </a:tc>
                <a:tc>
                  <a:txBody>
                    <a:bodyPr/>
                    <a:lstStyle/>
                    <a:p>
                      <a:pPr algn="ctr"/>
                      <a:r>
                        <a:rPr lang="es-MX" sz="2900" dirty="0" smtClean="0"/>
                        <a:t>246</a:t>
                      </a:r>
                      <a:endParaRPr lang="es-MX" sz="2900" dirty="0"/>
                    </a:p>
                  </a:txBody>
                  <a:tcPr marL="135017" marR="135017" marT="84011" marB="84011">
                    <a:solidFill>
                      <a:srgbClr val="474747"/>
                    </a:solidFill>
                  </a:tcPr>
                </a:tc>
              </a:tr>
            </a:tbl>
          </a:graphicData>
        </a:graphic>
      </p:graphicFrame>
      <p:sp>
        <p:nvSpPr>
          <p:cNvPr id="13" name="Título 1"/>
          <p:cNvSpPr txBox="1">
            <a:spLocks/>
          </p:cNvSpPr>
          <p:nvPr/>
        </p:nvSpPr>
        <p:spPr>
          <a:xfrm>
            <a:off x="301256" y="-528404"/>
            <a:ext cx="17683460"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100" dirty="0">
                <a:solidFill>
                  <a:schemeClr val="bg1"/>
                </a:solidFill>
              </a:rPr>
              <a:t>Obligaciones de Transparencia en la LTAIPRC</a:t>
            </a:r>
            <a:endParaRPr lang="es-MX" sz="7100" dirty="0">
              <a:solidFill>
                <a:srgbClr val="FCFCFC"/>
              </a:solidFill>
            </a:endParaRPr>
          </a:p>
        </p:txBody>
      </p:sp>
    </p:spTree>
    <p:extLst>
      <p:ext uri="{BB962C8B-B14F-4D97-AF65-F5344CB8AC3E}">
        <p14:creationId xmlns:p14="http://schemas.microsoft.com/office/powerpoint/2010/main" val="177217405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4410551"/>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dirty="0"/>
          </a:p>
        </p:txBody>
      </p:sp>
      <p:sp>
        <p:nvSpPr>
          <p:cNvPr id="5" name="4 Rectángulo"/>
          <p:cNvSpPr/>
          <p:nvPr/>
        </p:nvSpPr>
        <p:spPr>
          <a:xfrm>
            <a:off x="0" y="4457225"/>
            <a:ext cx="18002250" cy="129530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dirty="0"/>
          </a:p>
        </p:txBody>
      </p:sp>
      <p:sp>
        <p:nvSpPr>
          <p:cNvPr id="7" name="Título 1"/>
          <p:cNvSpPr txBox="1">
            <a:spLocks/>
          </p:cNvSpPr>
          <p:nvPr/>
        </p:nvSpPr>
        <p:spPr>
          <a:xfrm>
            <a:off x="1220877" y="1620347"/>
            <a:ext cx="2867134" cy="2766869"/>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6100" dirty="0" smtClean="0">
                <a:solidFill>
                  <a:srgbClr val="FCFCFC"/>
                </a:solidFill>
              </a:rPr>
              <a:t>4</a:t>
            </a:r>
            <a:endParaRPr lang="es-MX" sz="16100" dirty="0">
              <a:solidFill>
                <a:srgbClr val="FCFCFC"/>
              </a:solidFill>
            </a:endParaRPr>
          </a:p>
        </p:txBody>
      </p:sp>
      <p:sp>
        <p:nvSpPr>
          <p:cNvPr id="8" name="Título 1"/>
          <p:cNvSpPr txBox="1">
            <a:spLocks/>
          </p:cNvSpPr>
          <p:nvPr/>
        </p:nvSpPr>
        <p:spPr>
          <a:xfrm>
            <a:off x="1268950" y="6757994"/>
            <a:ext cx="15148999" cy="4920178"/>
          </a:xfrm>
          <a:prstGeom prst="rect">
            <a:avLst/>
          </a:prstGeom>
        </p:spPr>
        <p:txBody>
          <a:bodyPr vert="horz" lIns="146898" tIns="73449" rIns="146898" bIns="73449"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9600" b="1" dirty="0" smtClean="0">
                <a:solidFill>
                  <a:srgbClr val="3690A8"/>
                </a:solidFill>
              </a:rPr>
              <a:t>Lineamientos y Metodología de Evaluación 2016</a:t>
            </a:r>
            <a:endParaRPr lang="es-MX" sz="9600" b="1" dirty="0">
              <a:solidFill>
                <a:srgbClr val="3690A8"/>
              </a:solidFill>
            </a:endParaRPr>
          </a:p>
        </p:txBody>
      </p:sp>
      <p:pic>
        <p:nvPicPr>
          <p:cNvPr id="9"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423611546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8" name="Rectángulo 5"/>
          <p:cNvSpPr/>
          <p:nvPr/>
        </p:nvSpPr>
        <p:spPr>
          <a:xfrm>
            <a:off x="9565496" y="4970621"/>
            <a:ext cx="6730291" cy="3610819"/>
          </a:xfrm>
          <a:prstGeom prst="rect">
            <a:avLst/>
          </a:prstGeom>
        </p:spPr>
        <p:txBody>
          <a:bodyPr wrap="square" lIns="146898" tIns="73449" rIns="146898" bIns="73449">
            <a:spAutoFit/>
          </a:bodyPr>
          <a:lstStyle/>
          <a:p>
            <a:pPr marL="0" lvl="1">
              <a:lnSpc>
                <a:spcPct val="150000"/>
              </a:lnSpc>
              <a:spcAft>
                <a:spcPts val="482"/>
              </a:spcAft>
            </a:pPr>
            <a:r>
              <a:rPr lang="es-MX" sz="3000" dirty="0">
                <a:latin typeface="Century Gothic" panose="020B0502020202020204" pitchFamily="34" charset="0"/>
              </a:rPr>
              <a:t>Constituyen una </a:t>
            </a:r>
            <a:r>
              <a:rPr lang="es-MX" sz="3000" b="1" dirty="0">
                <a:latin typeface="Century Gothic" panose="020B0502020202020204" pitchFamily="34" charset="0"/>
              </a:rPr>
              <a:t>herramienta</a:t>
            </a:r>
            <a:r>
              <a:rPr lang="es-MX" sz="3000" dirty="0">
                <a:latin typeface="Century Gothic" panose="020B0502020202020204" pitchFamily="34" charset="0"/>
              </a:rPr>
              <a:t> para </a:t>
            </a:r>
            <a:r>
              <a:rPr lang="es-MX" sz="3000" b="1" dirty="0">
                <a:latin typeface="Century Gothic" panose="020B0502020202020204" pitchFamily="34" charset="0"/>
              </a:rPr>
              <a:t>atender los propósitos </a:t>
            </a:r>
            <a:r>
              <a:rPr lang="es-MX" sz="3000" dirty="0">
                <a:latin typeface="Century Gothic" panose="020B0502020202020204" pitchFamily="34" charset="0"/>
              </a:rPr>
              <a:t>en materia de las </a:t>
            </a:r>
            <a:r>
              <a:rPr lang="es-MX" sz="3000" b="1" dirty="0">
                <a:latin typeface="Century Gothic" panose="020B0502020202020204" pitchFamily="34" charset="0"/>
              </a:rPr>
              <a:t>Obligaciones de Transparencia </a:t>
            </a:r>
            <a:r>
              <a:rPr lang="es-MX" sz="3000" dirty="0" smtClean="0">
                <a:latin typeface="Century Gothic" panose="020B0502020202020204" pitchFamily="34" charset="0"/>
              </a:rPr>
              <a:t>establecidas </a:t>
            </a:r>
            <a:r>
              <a:rPr lang="es-MX" sz="3000" dirty="0">
                <a:latin typeface="Century Gothic" panose="020B0502020202020204" pitchFamily="34" charset="0"/>
              </a:rPr>
              <a:t>en el Título Quinto de la LTAIPRC.</a:t>
            </a:r>
          </a:p>
        </p:txBody>
      </p:sp>
      <p:sp>
        <p:nvSpPr>
          <p:cNvPr id="9" name="Flecha abajo 2"/>
          <p:cNvSpPr/>
          <p:nvPr/>
        </p:nvSpPr>
        <p:spPr>
          <a:xfrm rot="16200000">
            <a:off x="7088680" y="5980619"/>
            <a:ext cx="1540193" cy="1947167"/>
          </a:xfrm>
          <a:prstGeom prst="downArrow">
            <a:avLst/>
          </a:prstGeom>
          <a:solidFill>
            <a:srgbClr val="3690A8"/>
          </a:solidFill>
          <a:ln>
            <a:solidFill>
              <a:srgbClr val="3690A8"/>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12" name="Título 1"/>
          <p:cNvSpPr txBox="1">
            <a:spLocks/>
          </p:cNvSpPr>
          <p:nvPr/>
        </p:nvSpPr>
        <p:spPr>
          <a:xfrm>
            <a:off x="318791" y="324123"/>
            <a:ext cx="17233404"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6600" dirty="0">
                <a:solidFill>
                  <a:schemeClr val="bg1"/>
                </a:solidFill>
              </a:rPr>
              <a:t>Lineamientos y Metodología de Evaluación 2016</a:t>
            </a:r>
            <a:endParaRPr lang="es-MX" sz="6600" dirty="0">
              <a:solidFill>
                <a:srgbClr val="FCFCFC"/>
              </a:solidFill>
            </a:endParaRPr>
          </a:p>
        </p:txBody>
      </p:sp>
      <p:pic>
        <p:nvPicPr>
          <p:cNvPr id="1027" name="Picture 3"/>
          <p:cNvPicPr>
            <a:picLocks noChangeAspect="1" noChangeArrowheads="1"/>
          </p:cNvPicPr>
          <p:nvPr/>
        </p:nvPicPr>
        <p:blipFill>
          <a:blip r:embed="rId2" cstate="print"/>
          <a:srcRect/>
          <a:stretch>
            <a:fillRect/>
          </a:stretch>
        </p:blipFill>
        <p:spPr bwMode="auto">
          <a:xfrm>
            <a:off x="963404" y="3077662"/>
            <a:ext cx="5749935" cy="8537955"/>
          </a:xfrm>
          <a:prstGeom prst="rect">
            <a:avLst/>
          </a:prstGeom>
          <a:noFill/>
          <a:ln w="9525">
            <a:noFill/>
            <a:miter lim="800000"/>
            <a:headEnd/>
            <a:tailEnd/>
          </a:ln>
          <a:scene3d>
            <a:camera prst="perspectiveContrastingRightFacing"/>
            <a:lightRig rig="twoPt" dir="t">
              <a:rot lat="0" lon="0" rev="3000000"/>
            </a:lightRig>
          </a:scene3d>
          <a:sp3d extrusionH="254000" contourW="19050">
            <a:bevelT prst="angle"/>
            <a:bevelB prst="angle"/>
            <a:contourClr>
              <a:schemeClr val="bg1"/>
            </a:contourClr>
          </a:sp3d>
        </p:spPr>
      </p:pic>
      <p:pic>
        <p:nvPicPr>
          <p:cNvPr id="10"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8052" y="11485363"/>
            <a:ext cx="1468626" cy="713803"/>
          </a:xfrm>
          <a:prstGeom prst="rect">
            <a:avLst/>
          </a:prstGeom>
        </p:spPr>
      </p:pic>
    </p:spTree>
    <p:extLst>
      <p:ext uri="{BB962C8B-B14F-4D97-AF65-F5344CB8AC3E}">
        <p14:creationId xmlns:p14="http://schemas.microsoft.com/office/powerpoint/2010/main" val="200596676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9"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8000" dirty="0">
                <a:solidFill>
                  <a:schemeClr val="bg1"/>
                </a:solidFill>
              </a:rPr>
              <a:t/>
            </a:r>
            <a:br>
              <a:rPr lang="es-MX" sz="8000" dirty="0">
                <a:solidFill>
                  <a:schemeClr val="bg1"/>
                </a:solidFill>
              </a:rPr>
            </a:br>
            <a:r>
              <a:rPr lang="es-MX" sz="4000" dirty="0">
                <a:solidFill>
                  <a:schemeClr val="bg1"/>
                </a:solidFill>
              </a:rPr>
              <a:t>Ejemplo: artículo 121, fracción III</a:t>
            </a:r>
          </a:p>
        </p:txBody>
      </p:sp>
      <p:sp>
        <p:nvSpPr>
          <p:cNvPr id="7" name="CuadroTexto 3"/>
          <p:cNvSpPr txBox="1"/>
          <p:nvPr/>
        </p:nvSpPr>
        <p:spPr>
          <a:xfrm>
            <a:off x="12526565" y="5586203"/>
            <a:ext cx="4500563" cy="2271991"/>
          </a:xfrm>
          <a:prstGeom prst="rect">
            <a:avLst/>
          </a:prstGeom>
          <a:noFill/>
        </p:spPr>
        <p:txBody>
          <a:bodyPr wrap="square" lIns="146898" tIns="73449" rIns="146898" bIns="73449" rtlCol="0">
            <a:spAutoFit/>
          </a:bodyPr>
          <a:lstStyle/>
          <a:p>
            <a:pPr algn="just">
              <a:lnSpc>
                <a:spcPct val="115000"/>
              </a:lnSpc>
              <a:spcAft>
                <a:spcPts val="1324"/>
              </a:spcAft>
            </a:pPr>
            <a:r>
              <a:rPr lang="es-MX" sz="2400" b="1" dirty="0">
                <a:solidFill>
                  <a:srgbClr val="3690A8"/>
                </a:solidFill>
                <a:latin typeface="Century Gothic" panose="020B0502020202020204" pitchFamily="34" charset="0"/>
                <a:ea typeface="Calibri"/>
                <a:cs typeface="Arial"/>
              </a:rPr>
              <a:t>Párrafo explicativo:</a:t>
            </a:r>
            <a:r>
              <a:rPr lang="es-MX" sz="2400" b="1" dirty="0">
                <a:latin typeface="Century Gothic" panose="020B0502020202020204" pitchFamily="34" charset="0"/>
                <a:ea typeface="Calibri"/>
                <a:cs typeface="Arial"/>
              </a:rPr>
              <a:t> </a:t>
            </a:r>
            <a:r>
              <a:rPr lang="es-MX" sz="2400" dirty="0">
                <a:latin typeface="Century Gothic" panose="020B0502020202020204" pitchFamily="34" charset="0"/>
                <a:ea typeface="Calibri"/>
                <a:cs typeface="Arial"/>
              </a:rPr>
              <a:t>Amplía y detalla el tema del que trata la fracción y especifica cómo se debe publicar la información.</a:t>
            </a:r>
          </a:p>
        </p:txBody>
      </p:sp>
      <p:sp>
        <p:nvSpPr>
          <p:cNvPr id="8" name="Flecha izquierda 7"/>
          <p:cNvSpPr/>
          <p:nvPr/>
        </p:nvSpPr>
        <p:spPr>
          <a:xfrm>
            <a:off x="11813977" y="4265054"/>
            <a:ext cx="5398568" cy="5310945"/>
          </a:xfrm>
          <a:prstGeom prst="leftArrow">
            <a:avLst>
              <a:gd name="adj1" fmla="val 64366"/>
              <a:gd name="adj2" fmla="val 1779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10" name="9 Rectángulo"/>
          <p:cNvSpPr/>
          <p:nvPr/>
        </p:nvSpPr>
        <p:spPr>
          <a:xfrm>
            <a:off x="470466" y="3171202"/>
            <a:ext cx="10574664" cy="8027413"/>
          </a:xfrm>
          <a:prstGeom prst="rect">
            <a:avLst/>
          </a:prstGeom>
        </p:spPr>
        <p:txBody>
          <a:bodyPr wrap="square" lIns="146898" tIns="73449" rIns="146898" bIns="73449">
            <a:spAutoFit/>
          </a:bodyPr>
          <a:lstStyle/>
          <a:p>
            <a:pPr marL="529440" marR="715164" indent="-529440" algn="ctr">
              <a:buAutoNum type="romanUcPeriod" startAt="3"/>
            </a:pPr>
            <a:r>
              <a:rPr lang="es-MX" sz="4000" b="1" dirty="0">
                <a:solidFill>
                  <a:srgbClr val="3690A8"/>
                </a:solidFill>
                <a:latin typeface="Century Gothic" panose="020B0502020202020204" pitchFamily="34" charset="0"/>
              </a:rPr>
              <a:t> Las facultades de cada Área y las relativas a las funciones;</a:t>
            </a:r>
            <a:endParaRPr lang="es-MX" sz="4000" dirty="0">
              <a:solidFill>
                <a:srgbClr val="3690A8"/>
              </a:solidFill>
              <a:latin typeface="Century Gothic" panose="020B0502020202020204" pitchFamily="34" charset="0"/>
            </a:endParaRPr>
          </a:p>
          <a:p>
            <a:pPr marR="715164" algn="just"/>
            <a:endParaRPr lang="es-MX" sz="2400" dirty="0">
              <a:solidFill>
                <a:srgbClr val="FF0000"/>
              </a:solidFill>
              <a:latin typeface="Century Gothic" panose="020B0502020202020204" pitchFamily="34" charset="0"/>
              <a:ea typeface="Calibri"/>
              <a:cs typeface="Arial"/>
            </a:endParaRPr>
          </a:p>
          <a:p>
            <a:pPr algn="just"/>
            <a:r>
              <a:rPr lang="es-MX" sz="2400" dirty="0">
                <a:latin typeface="Century Gothic" panose="020B0502020202020204" pitchFamily="34" charset="0"/>
              </a:rPr>
              <a:t>En cumplimiento a esta fracción, los sujetos obligados publicarán las facultades respecto de cada una de las áreas previstas en el reglamento interior, estatuto orgánico o normatividad equivalente respectiva, entendidas éstas como las aptitudes o potestades que les otorga la ley para  llevar a cabo actos administrativos y/o legales válidos, de los cuales surgen obligaciones, derechos y atribuciones.</a:t>
            </a:r>
          </a:p>
          <a:p>
            <a:pPr algn="just"/>
            <a:endParaRPr lang="es-MX" sz="2400" dirty="0">
              <a:latin typeface="Century Gothic" panose="020B0502020202020204" pitchFamily="34" charset="0"/>
            </a:endParaRPr>
          </a:p>
          <a:p>
            <a:pPr algn="just"/>
            <a:r>
              <a:rPr lang="es-MX" sz="2400" dirty="0">
                <a:latin typeface="Century Gothic" panose="020B0502020202020204" pitchFamily="34" charset="0"/>
              </a:rPr>
              <a:t>Esta fracción guarda relación directa con la estructura orgánica publicada por los sujetos obligados en cumplimiento de la fracción II, toda vez que deben describirse las facultades de cada una de las áreas que la conforman. También guarda correspondencia con lo publicado en las fracciones IV (metas y objetivos), V (indicadores de interés), VI (indicadores de resultados) y XIV (Unidad de Transparencia) del artículo 121 de la Ley de Transparencia, Acceso a la Información Pública y Rendición de Cuentas de la Ciudad de México (LTAIPRC).</a:t>
            </a:r>
          </a:p>
          <a:p>
            <a:pPr algn="just"/>
            <a:endParaRPr lang="es-MX" sz="2400" dirty="0">
              <a:latin typeface="Century Gothic" panose="020B0502020202020204" pitchFamily="34" charset="0"/>
            </a:endParaRPr>
          </a:p>
        </p:txBody>
      </p:sp>
      <p:pic>
        <p:nvPicPr>
          <p:cNvPr id="11"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spTree>
    <p:extLst>
      <p:ext uri="{BB962C8B-B14F-4D97-AF65-F5344CB8AC3E}">
        <p14:creationId xmlns:p14="http://schemas.microsoft.com/office/powerpoint/2010/main" val="385030536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8" name="7 Rectángulo"/>
          <p:cNvSpPr/>
          <p:nvPr/>
        </p:nvSpPr>
        <p:spPr>
          <a:xfrm>
            <a:off x="2988155" y="3893360"/>
            <a:ext cx="5825447" cy="2715702"/>
          </a:xfrm>
          <a:prstGeom prst="rect">
            <a:avLst/>
          </a:prstGeom>
        </p:spPr>
        <p:txBody>
          <a:bodyPr wrap="square" lIns="146898" tIns="73449" rIns="146898" bIns="73449">
            <a:spAutoFit/>
          </a:bodyPr>
          <a:lstStyle/>
          <a:p>
            <a:pPr indent="-605074" algn="ctr">
              <a:spcAft>
                <a:spcPts val="1928"/>
              </a:spcAft>
            </a:pPr>
            <a:r>
              <a:rPr lang="es-MX" sz="3200" b="1" dirty="0">
                <a:solidFill>
                  <a:srgbClr val="2F2F2F"/>
                </a:solidFill>
                <a:latin typeface="Century Gothic" panose="020B0502020202020204" pitchFamily="34" charset="0"/>
                <a:ea typeface="Calibri" panose="020F0502020204030204" pitchFamily="34" charset="0"/>
                <a:cs typeface="Times New Roman"/>
              </a:rPr>
              <a:t>¿Cada cuándo se deberá actualizar la información? </a:t>
            </a:r>
            <a:endParaRPr lang="es-MX" sz="2900" b="1"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pPr indent="-605074" algn="just">
              <a:spcAft>
                <a:spcPts val="668"/>
              </a:spcAft>
            </a:pPr>
            <a:r>
              <a:rPr lang="es-MX" sz="29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De manera trimestral.</a:t>
            </a:r>
            <a:r>
              <a:rPr lang="es-MX" sz="2900" dirty="0">
                <a:solidFill>
                  <a:srgbClr val="000000"/>
                </a:solidFill>
                <a:latin typeface="Century Gothic" panose="020B0502020202020204" pitchFamily="34" charset="0"/>
                <a:ea typeface="Calibri" panose="020F0502020204030204" pitchFamily="34" charset="0"/>
                <a:cs typeface="Calibri" panose="020F0502020204030204" pitchFamily="34" charset="0"/>
              </a:rPr>
              <a:t> En </a:t>
            </a:r>
            <a:r>
              <a:rPr lang="es-MX" dirty="0" smtClean="0">
                <a:solidFill>
                  <a:srgbClr val="000000"/>
                </a:solidFill>
                <a:latin typeface="Century Gothic" panose="020B0502020202020204" pitchFamily="34" charset="0"/>
                <a:ea typeface="Calibri" panose="020F0502020204030204" pitchFamily="34" charset="0"/>
                <a:cs typeface="Calibri" panose="020F0502020204030204" pitchFamily="34" charset="0"/>
              </a:rPr>
              <a:t>su </a:t>
            </a:r>
            <a:r>
              <a:rPr lang="es-MX" sz="2900" dirty="0">
                <a:solidFill>
                  <a:srgbClr val="000000"/>
                </a:solidFill>
                <a:latin typeface="Century Gothic" panose="020B0502020202020204" pitchFamily="34" charset="0"/>
                <a:ea typeface="Calibri" panose="020F0502020204030204" pitchFamily="34" charset="0"/>
                <a:cs typeface="Calibri" panose="020F0502020204030204" pitchFamily="34" charset="0"/>
              </a:rPr>
              <a:t>caso, 15 días hábiles después de alguna modificación.</a:t>
            </a:r>
          </a:p>
        </p:txBody>
      </p:sp>
      <p:sp>
        <p:nvSpPr>
          <p:cNvPr id="9" name="5 Rectángulo"/>
          <p:cNvSpPr/>
          <p:nvPr/>
        </p:nvSpPr>
        <p:spPr>
          <a:xfrm>
            <a:off x="12001501" y="3870023"/>
            <a:ext cx="5539490" cy="2808035"/>
          </a:xfrm>
          <a:prstGeom prst="rect">
            <a:avLst/>
          </a:prstGeom>
        </p:spPr>
        <p:txBody>
          <a:bodyPr wrap="square" lIns="146898" tIns="73449" rIns="146898" bIns="73449">
            <a:spAutoFit/>
          </a:bodyPr>
          <a:lstStyle/>
          <a:p>
            <a:pPr indent="-605074" algn="ctr">
              <a:spcAft>
                <a:spcPts val="1928"/>
              </a:spcAft>
            </a:pPr>
            <a:r>
              <a:rPr lang="es-MX" sz="1100" dirty="0">
                <a:solidFill>
                  <a:srgbClr val="2F2F2F"/>
                </a:solidFill>
                <a:latin typeface="Century Gothic" panose="020B0502020202020204" pitchFamily="34" charset="0"/>
                <a:ea typeface="Times New Roman"/>
                <a:cs typeface="Times New Roman"/>
              </a:rPr>
              <a:t> </a:t>
            </a:r>
            <a:r>
              <a:rPr lang="es-MX" sz="3200" b="1" dirty="0">
                <a:latin typeface="Century Gothic" panose="020B0502020202020204" pitchFamily="34" charset="0"/>
              </a:rPr>
              <a:t>¿Cuál es la información mínima que debe conservarse en el portal de Internet y la PNT?</a:t>
            </a:r>
          </a:p>
          <a:p>
            <a:pPr marR="40338" algn="ctr"/>
            <a:r>
              <a:rPr lang="es-MX" sz="2900" dirty="0">
                <a:solidFill>
                  <a:srgbClr val="000000"/>
                </a:solidFill>
                <a:latin typeface="Century Gothic" panose="020B0502020202020204" pitchFamily="34" charset="0"/>
                <a:ea typeface="Calibri" panose="020F0502020204030204" pitchFamily="34" charset="0"/>
                <a:cs typeface="Calibri" panose="020F0502020204030204" pitchFamily="34" charset="0"/>
              </a:rPr>
              <a:t>La información vigente.</a:t>
            </a:r>
          </a:p>
        </p:txBody>
      </p:sp>
      <p:sp>
        <p:nvSpPr>
          <p:cNvPr id="10" name="Rectángulo 2"/>
          <p:cNvSpPr/>
          <p:nvPr/>
        </p:nvSpPr>
        <p:spPr>
          <a:xfrm>
            <a:off x="7182156" y="8819340"/>
            <a:ext cx="5621612" cy="2315593"/>
          </a:xfrm>
          <a:prstGeom prst="rect">
            <a:avLst/>
          </a:prstGeom>
        </p:spPr>
        <p:txBody>
          <a:bodyPr wrap="square" lIns="146898" tIns="73449" rIns="146898" bIns="73449">
            <a:spAutoFit/>
          </a:bodyPr>
          <a:lstStyle/>
          <a:p>
            <a:pPr algn="ctr">
              <a:spcAft>
                <a:spcPts val="1928"/>
              </a:spcAft>
            </a:pPr>
            <a:r>
              <a:rPr lang="es-MX" sz="3200" b="1" dirty="0">
                <a:latin typeface="Century Gothic" panose="020B0502020202020204" pitchFamily="34" charset="0"/>
              </a:rPr>
              <a:t>¿A qué SO les corresponderá publicar la información?</a:t>
            </a:r>
          </a:p>
          <a:p>
            <a:pPr algn="just"/>
            <a:r>
              <a:rPr lang="es-MX" sz="2900" dirty="0">
                <a:latin typeface="Century Gothic" panose="020B0502020202020204" pitchFamily="34" charset="0"/>
                <a:ea typeface="Calibri" panose="020F0502020204030204" pitchFamily="34" charset="0"/>
                <a:cs typeface="Calibri" panose="020F0502020204030204" pitchFamily="34" charset="0"/>
              </a:rPr>
              <a:t>A todos los sujetos obligados.</a:t>
            </a:r>
            <a:endParaRPr lang="es-MX" sz="2900" dirty="0">
              <a:latin typeface="Century Gothic" panose="020B0502020202020204" pitchFamily="34" charset="0"/>
            </a:endParaRPr>
          </a:p>
        </p:txBody>
      </p:sp>
      <p:pic>
        <p:nvPicPr>
          <p:cNvPr id="11" name="Imagen 6"/>
          <p:cNvPicPr>
            <a:picLocks noChangeAspect="1"/>
          </p:cNvPicPr>
          <p:nvPr/>
        </p:nvPicPr>
        <p:blipFill>
          <a:blip r:embed="rId2" cstate="print">
            <a:duotone>
              <a:schemeClr val="accent5">
                <a:shade val="45000"/>
                <a:satMod val="135000"/>
              </a:schemeClr>
              <a:prstClr val="white"/>
            </a:duotone>
          </a:blip>
          <a:stretch>
            <a:fillRect/>
          </a:stretch>
        </p:blipFill>
        <p:spPr>
          <a:xfrm>
            <a:off x="785559" y="3999524"/>
            <a:ext cx="2044565" cy="2744598"/>
          </a:xfrm>
          <a:prstGeom prst="rect">
            <a:avLst/>
          </a:prstGeom>
        </p:spPr>
      </p:pic>
      <p:pic>
        <p:nvPicPr>
          <p:cNvPr id="13" name="Picture 6" descr="Resultado de imagen para pictograma informacion"/>
          <p:cNvPicPr>
            <a:picLocks noChangeAspect="1" noChangeArrowheads="1"/>
          </p:cNvPicPr>
          <p:nvPr/>
        </p:nvPicPr>
        <p:blipFill rotWithShape="1">
          <a:blip r:embed="rId3" cstate="print">
            <a:duotone>
              <a:schemeClr val="accent5">
                <a:shade val="45000"/>
                <a:satMod val="135000"/>
              </a:schemeClr>
              <a:prstClr val="white"/>
            </a:duotone>
            <a:lum contrast="30000"/>
            <a:extLst>
              <a:ext uri="{28A0092B-C50C-407E-A947-70E740481C1C}">
                <a14:useLocalDpi xmlns:a14="http://schemas.microsoft.com/office/drawing/2010/main" val="0"/>
              </a:ext>
            </a:extLst>
          </a:blip>
          <a:srcRect l="18772" t="11926" r="28091" b="15135"/>
          <a:stretch/>
        </p:blipFill>
        <p:spPr bwMode="auto">
          <a:xfrm>
            <a:off x="4323276" y="8344006"/>
            <a:ext cx="2577594" cy="3575659"/>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2100263" y="2987040"/>
            <a:ext cx="5906988" cy="548442"/>
          </a:xfrm>
          <a:prstGeom prst="rect">
            <a:avLst/>
          </a:prstGeom>
          <a:noFill/>
        </p:spPr>
        <p:txBody>
          <a:bodyPr wrap="square" lIns="146898" tIns="73449" rIns="146898" bIns="73449" rtlCol="0">
            <a:spAutoFit/>
          </a:bodyPr>
          <a:lstStyle/>
          <a:p>
            <a:r>
              <a:rPr lang="es-MX" b="1" dirty="0" smtClean="0">
                <a:solidFill>
                  <a:srgbClr val="3690A8"/>
                </a:solidFill>
                <a:latin typeface="Century Gothic" pitchFamily="34" charset="0"/>
              </a:rPr>
              <a:t>PERIODO DE ACTUALIZACIÓN</a:t>
            </a:r>
            <a:endParaRPr lang="es-MX" b="1" dirty="0">
              <a:solidFill>
                <a:srgbClr val="3690A8"/>
              </a:solidFill>
              <a:latin typeface="Century Gothic" pitchFamily="34" charset="0"/>
            </a:endParaRPr>
          </a:p>
        </p:txBody>
      </p:sp>
      <p:sp>
        <p:nvSpPr>
          <p:cNvPr id="15" name="14 CuadroTexto"/>
          <p:cNvSpPr txBox="1"/>
          <p:nvPr/>
        </p:nvSpPr>
        <p:spPr>
          <a:xfrm>
            <a:off x="10332541" y="2963704"/>
            <a:ext cx="6413302" cy="548442"/>
          </a:xfrm>
          <a:prstGeom prst="rect">
            <a:avLst/>
          </a:prstGeom>
          <a:noFill/>
        </p:spPr>
        <p:txBody>
          <a:bodyPr wrap="square" lIns="146898" tIns="73449" rIns="146898" bIns="73449" rtlCol="0">
            <a:spAutoFit/>
          </a:bodyPr>
          <a:lstStyle/>
          <a:p>
            <a:r>
              <a:rPr lang="es-MX" b="1" dirty="0" smtClean="0">
                <a:solidFill>
                  <a:srgbClr val="3690A8"/>
                </a:solidFill>
                <a:latin typeface="Century Gothic" pitchFamily="34" charset="0"/>
              </a:rPr>
              <a:t>CONSERVAR EN EL SITIO DE INTERNET</a:t>
            </a:r>
            <a:endParaRPr lang="es-MX" b="1" dirty="0">
              <a:solidFill>
                <a:srgbClr val="3690A8"/>
              </a:solidFill>
              <a:latin typeface="Century Gothic" pitchFamily="34" charset="0"/>
            </a:endParaRPr>
          </a:p>
        </p:txBody>
      </p:sp>
      <p:sp>
        <p:nvSpPr>
          <p:cNvPr id="17" name="16 CuadroTexto"/>
          <p:cNvSpPr txBox="1"/>
          <p:nvPr/>
        </p:nvSpPr>
        <p:spPr>
          <a:xfrm>
            <a:off x="7107138" y="7816128"/>
            <a:ext cx="2287786" cy="548442"/>
          </a:xfrm>
          <a:prstGeom prst="rect">
            <a:avLst/>
          </a:prstGeom>
          <a:noFill/>
        </p:spPr>
        <p:txBody>
          <a:bodyPr wrap="square" lIns="146898" tIns="73449" rIns="146898" bIns="73449" rtlCol="0">
            <a:spAutoFit/>
          </a:bodyPr>
          <a:lstStyle/>
          <a:p>
            <a:r>
              <a:rPr lang="es-MX" b="1" dirty="0" smtClean="0">
                <a:solidFill>
                  <a:srgbClr val="3690A8"/>
                </a:solidFill>
                <a:latin typeface="Century Gothic" pitchFamily="34" charset="0"/>
              </a:rPr>
              <a:t>APLICA  A</a:t>
            </a:r>
            <a:endParaRPr lang="es-MX" b="1" dirty="0">
              <a:solidFill>
                <a:srgbClr val="3690A8"/>
              </a:solidFill>
              <a:latin typeface="Century Gothic" pitchFamily="34" charset="0"/>
            </a:endParaRPr>
          </a:p>
        </p:txBody>
      </p:sp>
      <p:pic>
        <p:nvPicPr>
          <p:cNvPr id="8194" name="Picture 2" descr="Resultado de imagen para ícono computadora"/>
          <p:cNvPicPr>
            <a:picLocks noChangeAspect="1" noChangeArrowheads="1"/>
          </p:cNvPicPr>
          <p:nvPr/>
        </p:nvPicPr>
        <p:blipFill>
          <a:blip r:embed="rId4" cstate="print">
            <a:duotone>
              <a:schemeClr val="accent5">
                <a:shade val="45000"/>
                <a:satMod val="135000"/>
              </a:schemeClr>
              <a:prstClr val="white"/>
            </a:duotone>
            <a:lum contrast="40000"/>
          </a:blip>
          <a:srcRect/>
          <a:stretch>
            <a:fillRect/>
          </a:stretch>
        </p:blipFill>
        <p:spPr bwMode="auto">
          <a:xfrm>
            <a:off x="9733216" y="4107179"/>
            <a:ext cx="2230779" cy="2661095"/>
          </a:xfrm>
          <a:prstGeom prst="rect">
            <a:avLst/>
          </a:prstGeom>
          <a:noFill/>
        </p:spPr>
      </p:pic>
      <p:sp>
        <p:nvSpPr>
          <p:cNvPr id="18"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7200" dirty="0">
                <a:solidFill>
                  <a:schemeClr val="bg1"/>
                </a:solidFill>
              </a:rPr>
              <a:t/>
            </a:r>
            <a:br>
              <a:rPr lang="es-MX" sz="7200" dirty="0">
                <a:solidFill>
                  <a:schemeClr val="bg1"/>
                </a:solidFill>
              </a:rPr>
            </a:br>
            <a:r>
              <a:rPr lang="es-MX" sz="4000" dirty="0">
                <a:solidFill>
                  <a:schemeClr val="bg1"/>
                </a:solidFill>
              </a:rPr>
              <a:t>Ejemplo: artículo 121, fracción III</a:t>
            </a:r>
          </a:p>
        </p:txBody>
      </p:sp>
      <p:pic>
        <p:nvPicPr>
          <p:cNvPr id="16" name="Imagen 11" descr="inf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spTree>
    <p:extLst>
      <p:ext uri="{BB962C8B-B14F-4D97-AF65-F5344CB8AC3E}">
        <p14:creationId xmlns:p14="http://schemas.microsoft.com/office/powerpoint/2010/main" val="381007777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6 Rectángulo"/>
          <p:cNvSpPr/>
          <p:nvPr/>
        </p:nvSpPr>
        <p:spPr>
          <a:xfrm>
            <a:off x="1308280" y="3150185"/>
            <a:ext cx="8412925" cy="702330"/>
          </a:xfrm>
          <a:prstGeom prst="rect">
            <a:avLst/>
          </a:prstGeom>
        </p:spPr>
        <p:txBody>
          <a:bodyPr wrap="square" lIns="146898" tIns="73449" rIns="146898" bIns="73449">
            <a:spAutoFit/>
          </a:bodyPr>
          <a:lstStyle/>
          <a:p>
            <a:pPr algn="just"/>
            <a:r>
              <a:rPr lang="es-MX" sz="3600" b="1" dirty="0">
                <a:solidFill>
                  <a:srgbClr val="3690A8"/>
                </a:solidFill>
                <a:latin typeface="Century Gothic" panose="020B0502020202020204" pitchFamily="34" charset="0"/>
              </a:rPr>
              <a:t>Criterios sustantivos de contenido</a:t>
            </a:r>
            <a:endParaRPr lang="es-MX" sz="3600" dirty="0">
              <a:solidFill>
                <a:srgbClr val="3690A8"/>
              </a:solidFill>
              <a:latin typeface="Century Gothic" panose="020B0502020202020204" pitchFamily="34" charset="0"/>
            </a:endParaRPr>
          </a:p>
        </p:txBody>
      </p:sp>
      <p:sp>
        <p:nvSpPr>
          <p:cNvPr id="8" name="5 Rectángulo"/>
          <p:cNvSpPr/>
          <p:nvPr/>
        </p:nvSpPr>
        <p:spPr>
          <a:xfrm>
            <a:off x="331157" y="4108732"/>
            <a:ext cx="10263917" cy="6796306"/>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a:t>
            </a:r>
            <a:r>
              <a:rPr lang="es-MX" sz="2400" b="1" dirty="0" smtClean="0">
                <a:latin typeface="Century Gothic" panose="020B0502020202020204" pitchFamily="34" charset="0"/>
              </a:rPr>
              <a:t>1.</a:t>
            </a:r>
            <a:r>
              <a:rPr lang="es-MX" sz="2400" dirty="0" smtClean="0">
                <a:latin typeface="Century Gothic" panose="020B0502020202020204" pitchFamily="34" charset="0"/>
              </a:rPr>
              <a:t> Denominación </a:t>
            </a:r>
            <a:r>
              <a:rPr lang="es-MX" sz="2400" dirty="0">
                <a:latin typeface="Century Gothic" panose="020B0502020202020204" pitchFamily="34" charset="0"/>
              </a:rPr>
              <a:t>del Área (de acuerdo con el catálogo –el cual se encuentra contenido en el Dictamen de Estructura Orgánica– que en su caso regule la actividad del sujeto obligado).</a:t>
            </a:r>
          </a:p>
          <a:p>
            <a:pPr algn="just"/>
            <a:endParaRPr lang="es-MX" sz="2400" dirty="0">
              <a:latin typeface="Century Gothic" panose="020B0502020202020204" pitchFamily="34" charset="0"/>
            </a:endParaRPr>
          </a:p>
          <a:p>
            <a:pPr algn="just"/>
            <a:r>
              <a:rPr lang="es-MX" sz="2400" dirty="0">
                <a:latin typeface="Century Gothic" panose="020B0502020202020204" pitchFamily="34" charset="0"/>
              </a:rPr>
              <a:t>Por cada Área se deberá especificar lo siguiente:</a:t>
            </a:r>
          </a:p>
          <a:p>
            <a:pPr algn="just"/>
            <a:endParaRPr lang="es-MX" sz="2400" dirty="0">
              <a:latin typeface="Century Gothic" panose="020B0502020202020204" pitchFamily="34" charset="0"/>
            </a:endParaRPr>
          </a:p>
          <a:p>
            <a:pPr algn="just"/>
            <a:r>
              <a:rPr lang="es-MX" sz="2400" b="1" dirty="0">
                <a:latin typeface="Century Gothic" panose="020B0502020202020204" pitchFamily="34" charset="0"/>
              </a:rPr>
              <a:t>Criterio </a:t>
            </a:r>
            <a:r>
              <a:rPr lang="es-MX" sz="2400" b="1" dirty="0" smtClean="0">
                <a:latin typeface="Century Gothic" panose="020B0502020202020204" pitchFamily="34" charset="0"/>
              </a:rPr>
              <a:t>2.</a:t>
            </a:r>
            <a:r>
              <a:rPr lang="es-MX" sz="2400" dirty="0" smtClean="0">
                <a:latin typeface="Century Gothic" panose="020B0502020202020204" pitchFamily="34" charset="0"/>
              </a:rPr>
              <a:t> Denominación </a:t>
            </a:r>
            <a:r>
              <a:rPr lang="es-MX" sz="2400" dirty="0">
                <a:latin typeface="Century Gothic" panose="020B0502020202020204" pitchFamily="34" charset="0"/>
              </a:rPr>
              <a:t>de la norma en la que se establecen sus facultades.</a:t>
            </a:r>
          </a:p>
          <a:p>
            <a:pPr algn="just"/>
            <a:endParaRPr lang="es-MX" sz="2400" dirty="0">
              <a:latin typeface="Century Gothic" panose="020B0502020202020204" pitchFamily="34" charset="0"/>
            </a:endParaRPr>
          </a:p>
          <a:p>
            <a:pPr algn="just"/>
            <a:r>
              <a:rPr lang="es-MX" sz="2400" b="1" dirty="0">
                <a:latin typeface="Century Gothic" panose="020B0502020202020204" pitchFamily="34" charset="0"/>
              </a:rPr>
              <a:t>Criterio </a:t>
            </a:r>
            <a:r>
              <a:rPr lang="es-MX" sz="2400" b="1" dirty="0" smtClean="0">
                <a:latin typeface="Century Gothic" panose="020B0502020202020204" pitchFamily="34" charset="0"/>
              </a:rPr>
              <a:t>3. </a:t>
            </a:r>
            <a:r>
              <a:rPr lang="es-MX" sz="2400" dirty="0" smtClean="0">
                <a:latin typeface="Century Gothic" panose="020B0502020202020204" pitchFamily="34" charset="0"/>
              </a:rPr>
              <a:t>Fundamento </a:t>
            </a:r>
            <a:r>
              <a:rPr lang="es-MX" sz="2400" dirty="0">
                <a:latin typeface="Century Gothic" panose="020B0502020202020204" pitchFamily="34" charset="0"/>
              </a:rPr>
              <a:t>legal (artículo y/o fracción).</a:t>
            </a:r>
          </a:p>
          <a:p>
            <a:pPr algn="just"/>
            <a:endParaRPr lang="es-MX" sz="2400" b="1" dirty="0">
              <a:latin typeface="Century Gothic" panose="020B0502020202020204" pitchFamily="34" charset="0"/>
            </a:endParaRPr>
          </a:p>
          <a:p>
            <a:pPr algn="just"/>
            <a:r>
              <a:rPr lang="es-MX" sz="2400" b="1" dirty="0">
                <a:latin typeface="Century Gothic" panose="020B0502020202020204" pitchFamily="34" charset="0"/>
              </a:rPr>
              <a:t>Criterio </a:t>
            </a:r>
            <a:r>
              <a:rPr lang="es-MX" sz="2400" b="1" dirty="0" smtClean="0">
                <a:latin typeface="Century Gothic" panose="020B0502020202020204" pitchFamily="34" charset="0"/>
              </a:rPr>
              <a:t>4. </a:t>
            </a:r>
            <a:r>
              <a:rPr lang="es-MX" sz="2400" dirty="0" smtClean="0">
                <a:latin typeface="Century Gothic" panose="020B0502020202020204" pitchFamily="34" charset="0"/>
              </a:rPr>
              <a:t>Se </a:t>
            </a:r>
            <a:r>
              <a:rPr lang="es-MX" sz="2400" dirty="0">
                <a:latin typeface="Century Gothic" panose="020B0502020202020204" pitchFamily="34" charset="0"/>
              </a:rPr>
              <a:t>deberá desplegar el fragmento del reglamento interior, estatuto orgánico o normatividad equivalente en el que se observen las facultades que correspondan al Área.</a:t>
            </a:r>
          </a:p>
          <a:p>
            <a:pPr algn="just"/>
            <a:endParaRPr lang="es-MX" sz="2400" dirty="0">
              <a:latin typeface="Century Gothic" panose="020B0502020202020204" pitchFamily="34" charset="0"/>
            </a:endParaRPr>
          </a:p>
          <a:p>
            <a:pPr algn="just"/>
            <a:r>
              <a:rPr lang="es-MX" sz="2400" b="1" dirty="0">
                <a:latin typeface="Century Gothic" panose="020B0502020202020204" pitchFamily="34" charset="0"/>
              </a:rPr>
              <a:t>Criterio 5. </a:t>
            </a:r>
            <a:r>
              <a:rPr lang="es-MX" sz="2400" dirty="0">
                <a:latin typeface="Century Gothic" panose="020B0502020202020204" pitchFamily="34" charset="0"/>
              </a:rPr>
              <a:t>Se deberá desplegar el fragmento del reglamento interior, estatuto orgánico o normatividad equivalente en el que se observen las funciones que correspondan al Área.</a:t>
            </a:r>
          </a:p>
        </p:txBody>
      </p:sp>
      <p:sp>
        <p:nvSpPr>
          <p:cNvPr id="10" name="CuadroTexto 7"/>
          <p:cNvSpPr txBox="1"/>
          <p:nvPr/>
        </p:nvSpPr>
        <p:spPr>
          <a:xfrm>
            <a:off x="11701908" y="8434883"/>
            <a:ext cx="6037809" cy="2392537"/>
          </a:xfrm>
          <a:prstGeom prst="rect">
            <a:avLst/>
          </a:prstGeom>
          <a:noFill/>
        </p:spPr>
        <p:txBody>
          <a:bodyPr wrap="square" lIns="146898" tIns="73449" rIns="146898" bIns="73449" rtlCol="0">
            <a:spAutoFit/>
          </a:bodyPr>
          <a:lstStyle/>
          <a:p>
            <a:pPr algn="just">
              <a:lnSpc>
                <a:spcPts val="3534"/>
              </a:lnSpc>
            </a:pPr>
            <a:r>
              <a:rPr lang="es-MX" sz="2400" b="1" spc="-34" dirty="0">
                <a:latin typeface="Century Gothic" panose="020B0502020202020204" pitchFamily="34" charset="0"/>
                <a:ea typeface="Arial"/>
                <a:cs typeface="Arial"/>
              </a:rPr>
              <a:t>Permiten identificar cada uno de los datos que componen los diferentes tipos de información que debe publicarse en el portal de internet de los SO y en la PNT.</a:t>
            </a:r>
            <a:endParaRPr lang="es-MX" sz="2400" b="1" dirty="0">
              <a:latin typeface="Century Gothic" panose="020B0502020202020204" pitchFamily="34" charset="0"/>
              <a:ea typeface="Calibri"/>
              <a:cs typeface="Times New Roman"/>
            </a:endParaRPr>
          </a:p>
        </p:txBody>
      </p:sp>
      <p:pic>
        <p:nvPicPr>
          <p:cNvPr id="7170" name="Picture 2" descr="Resultado de imagen para imagen, lupa, documento"/>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2432803" y="2744926"/>
            <a:ext cx="4688087" cy="5834066"/>
          </a:xfrm>
          <a:prstGeom prst="rect">
            <a:avLst/>
          </a:prstGeom>
          <a:noFill/>
        </p:spPr>
      </p:pic>
      <p:sp>
        <p:nvSpPr>
          <p:cNvPr id="13"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8000" dirty="0">
                <a:solidFill>
                  <a:schemeClr val="bg1"/>
                </a:solidFill>
              </a:rPr>
              <a:t/>
            </a:r>
            <a:br>
              <a:rPr lang="es-MX" sz="8000" dirty="0">
                <a:solidFill>
                  <a:schemeClr val="bg1"/>
                </a:solidFill>
              </a:rPr>
            </a:br>
            <a:r>
              <a:rPr lang="es-MX" sz="4000" dirty="0">
                <a:solidFill>
                  <a:schemeClr val="bg1"/>
                </a:solidFill>
              </a:rPr>
              <a:t>Ejemplo: artículo 121, fracción III</a:t>
            </a:r>
          </a:p>
        </p:txBody>
      </p:sp>
      <p:pic>
        <p:nvPicPr>
          <p:cNvPr id="11"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spTree>
    <p:extLst>
      <p:ext uri="{BB962C8B-B14F-4D97-AF65-F5344CB8AC3E}">
        <p14:creationId xmlns:p14="http://schemas.microsoft.com/office/powerpoint/2010/main" val="36974208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6 Rectángulo"/>
          <p:cNvSpPr/>
          <p:nvPr/>
        </p:nvSpPr>
        <p:spPr>
          <a:xfrm>
            <a:off x="1452296" y="3132435"/>
            <a:ext cx="8412925" cy="702330"/>
          </a:xfrm>
          <a:prstGeom prst="rect">
            <a:avLst/>
          </a:prstGeom>
        </p:spPr>
        <p:txBody>
          <a:bodyPr wrap="square" lIns="146898" tIns="73449" rIns="146898" bIns="73449">
            <a:spAutoFit/>
          </a:bodyPr>
          <a:lstStyle/>
          <a:p>
            <a:pPr algn="just"/>
            <a:r>
              <a:rPr lang="es-MX" sz="3600" b="1" dirty="0">
                <a:solidFill>
                  <a:srgbClr val="3690A8"/>
                </a:solidFill>
                <a:latin typeface="Century Gothic" panose="020B0502020202020204" pitchFamily="34" charset="0"/>
              </a:rPr>
              <a:t>Criterios adjetivos de actualización</a:t>
            </a:r>
            <a:endParaRPr lang="es-MX" sz="3600" dirty="0">
              <a:solidFill>
                <a:srgbClr val="3690A8"/>
              </a:solidFill>
              <a:latin typeface="Century Gothic" panose="020B0502020202020204" pitchFamily="34" charset="0"/>
            </a:endParaRPr>
          </a:p>
        </p:txBody>
      </p:sp>
      <p:sp>
        <p:nvSpPr>
          <p:cNvPr id="9" name="5 Rectángulo"/>
          <p:cNvSpPr/>
          <p:nvPr/>
        </p:nvSpPr>
        <p:spPr>
          <a:xfrm>
            <a:off x="1793840" y="4225412"/>
            <a:ext cx="10995258" cy="886996"/>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6.</a:t>
            </a:r>
            <a:r>
              <a:rPr lang="es-MX" sz="2400" dirty="0">
                <a:latin typeface="Century Gothic" panose="020B0502020202020204" pitchFamily="34" charset="0"/>
              </a:rPr>
              <a:t>  Periodo de actualización de la información: trimestral. En su caso, 15 días hábiles después de alguna modificación.</a:t>
            </a:r>
          </a:p>
        </p:txBody>
      </p:sp>
      <p:sp>
        <p:nvSpPr>
          <p:cNvPr id="10" name="5 Rectángulo"/>
          <p:cNvSpPr/>
          <p:nvPr/>
        </p:nvSpPr>
        <p:spPr>
          <a:xfrm>
            <a:off x="5431795" y="6045640"/>
            <a:ext cx="10263917" cy="1256328"/>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a:t>
            </a:r>
            <a:r>
              <a:rPr lang="es-MX" sz="2400" b="1" dirty="0" smtClean="0">
                <a:latin typeface="Century Gothic" panose="020B0502020202020204" pitchFamily="34" charset="0"/>
              </a:rPr>
              <a:t>7.</a:t>
            </a:r>
            <a:r>
              <a:rPr lang="es-MX" sz="2400" dirty="0" smtClean="0">
                <a:latin typeface="Century Gothic" panose="020B0502020202020204" pitchFamily="34" charset="0"/>
              </a:rPr>
              <a:t> La </a:t>
            </a:r>
            <a:r>
              <a:rPr lang="es-MX" sz="2400" dirty="0">
                <a:latin typeface="Century Gothic" panose="020B0502020202020204" pitchFamily="34" charset="0"/>
              </a:rPr>
              <a:t>información publicada deberá estar actualizada al periodo que corresponde, de acuerdo con la Tabla de actualización y conservación de la información.</a:t>
            </a:r>
          </a:p>
        </p:txBody>
      </p:sp>
      <p:sp>
        <p:nvSpPr>
          <p:cNvPr id="11" name="5 Rectángulo"/>
          <p:cNvSpPr/>
          <p:nvPr/>
        </p:nvSpPr>
        <p:spPr>
          <a:xfrm>
            <a:off x="7925857" y="8285920"/>
            <a:ext cx="9645089" cy="1256328"/>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8.  </a:t>
            </a:r>
            <a:r>
              <a:rPr lang="es-MX" sz="2400" dirty="0">
                <a:latin typeface="Century Gothic" panose="020B0502020202020204" pitchFamily="34" charset="0"/>
              </a:rPr>
              <a:t>Conservar en el sitio de Internet y a través de la Plataforma Nacional la información vigente, de acuerdo con la Tabla de actualización y conservación de la información.</a:t>
            </a:r>
          </a:p>
        </p:txBody>
      </p:sp>
      <p:sp>
        <p:nvSpPr>
          <p:cNvPr id="12" name="CuadroTexto 7"/>
          <p:cNvSpPr txBox="1"/>
          <p:nvPr/>
        </p:nvSpPr>
        <p:spPr>
          <a:xfrm>
            <a:off x="298702" y="10695287"/>
            <a:ext cx="9443141" cy="1943696"/>
          </a:xfrm>
          <a:prstGeom prst="rect">
            <a:avLst/>
          </a:prstGeom>
          <a:noFill/>
        </p:spPr>
        <p:txBody>
          <a:bodyPr wrap="square" lIns="146898" tIns="73449" rIns="146898" bIns="73449" rtlCol="0">
            <a:spAutoFit/>
          </a:bodyPr>
          <a:lstStyle/>
          <a:p>
            <a:pPr marR="714324" algn="just">
              <a:lnSpc>
                <a:spcPts val="3534"/>
              </a:lnSpc>
            </a:pPr>
            <a:r>
              <a:rPr lang="es-MX" sz="2400" b="1" spc="-34" dirty="0">
                <a:latin typeface="Century Gothic" panose="020B0502020202020204" pitchFamily="34" charset="0"/>
                <a:ea typeface="Arial"/>
                <a:cs typeface="Arial"/>
              </a:rPr>
              <a:t>Permiten determinar si la información que está publicada en el portal de internet de los SO y en la PNT cumple con los periodos de actualización respectivos a cada rubro de información.</a:t>
            </a:r>
            <a:endParaRPr lang="es-MX" sz="2400" b="1" dirty="0">
              <a:latin typeface="Century Gothic" panose="020B0502020202020204" pitchFamily="34" charset="0"/>
            </a:endParaRPr>
          </a:p>
        </p:txBody>
      </p:sp>
      <p:pic>
        <p:nvPicPr>
          <p:cNvPr id="6146" name="Picture 2" descr="Resultado de imagen para imagen, calendario"/>
          <p:cNvPicPr>
            <a:picLocks noChangeAspect="1" noChangeArrowheads="1"/>
          </p:cNvPicPr>
          <p:nvPr/>
        </p:nvPicPr>
        <p:blipFill>
          <a:blip r:embed="rId2" cstate="print">
            <a:duotone>
              <a:schemeClr val="accent5">
                <a:shade val="45000"/>
                <a:satMod val="135000"/>
              </a:schemeClr>
              <a:prstClr val="white"/>
            </a:duotone>
            <a:lum contrast="10000"/>
          </a:blip>
          <a:srcRect/>
          <a:stretch>
            <a:fillRect/>
          </a:stretch>
        </p:blipFill>
        <p:spPr bwMode="auto">
          <a:xfrm>
            <a:off x="473495" y="5699878"/>
            <a:ext cx="4420867" cy="4778097"/>
          </a:xfrm>
          <a:prstGeom prst="rect">
            <a:avLst/>
          </a:prstGeom>
          <a:noFill/>
        </p:spPr>
      </p:pic>
      <p:sp>
        <p:nvSpPr>
          <p:cNvPr id="14"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8000" dirty="0">
                <a:solidFill>
                  <a:schemeClr val="bg1"/>
                </a:solidFill>
              </a:rPr>
              <a:t/>
            </a:r>
            <a:br>
              <a:rPr lang="es-MX" sz="8000" dirty="0">
                <a:solidFill>
                  <a:schemeClr val="bg1"/>
                </a:solidFill>
              </a:rPr>
            </a:br>
            <a:r>
              <a:rPr lang="es-MX" sz="4000" dirty="0">
                <a:solidFill>
                  <a:schemeClr val="bg1"/>
                </a:solidFill>
              </a:rPr>
              <a:t>Ejemplo: artículo 121, fracción III</a:t>
            </a:r>
          </a:p>
        </p:txBody>
      </p:sp>
      <p:pic>
        <p:nvPicPr>
          <p:cNvPr id="13"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spTree>
    <p:extLst>
      <p:ext uri="{BB962C8B-B14F-4D97-AF65-F5344CB8AC3E}">
        <p14:creationId xmlns:p14="http://schemas.microsoft.com/office/powerpoint/2010/main" val="326160717"/>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8" name="7 Rectángulo"/>
          <p:cNvSpPr/>
          <p:nvPr/>
        </p:nvSpPr>
        <p:spPr>
          <a:xfrm>
            <a:off x="1236272" y="3150185"/>
            <a:ext cx="8412925" cy="702330"/>
          </a:xfrm>
          <a:prstGeom prst="rect">
            <a:avLst/>
          </a:prstGeom>
        </p:spPr>
        <p:txBody>
          <a:bodyPr wrap="square" lIns="146898" tIns="73449" rIns="146898" bIns="73449">
            <a:spAutoFit/>
          </a:bodyPr>
          <a:lstStyle/>
          <a:p>
            <a:pPr algn="just"/>
            <a:r>
              <a:rPr lang="es-MX" sz="3600" b="1" dirty="0">
                <a:solidFill>
                  <a:srgbClr val="3690A8"/>
                </a:solidFill>
                <a:latin typeface="Century Gothic" panose="020B0502020202020204" pitchFamily="34" charset="0"/>
              </a:rPr>
              <a:t>Criterios adjetivos de confiabilidad</a:t>
            </a:r>
            <a:endParaRPr lang="es-MX" sz="3600" dirty="0">
              <a:solidFill>
                <a:srgbClr val="3690A8"/>
              </a:solidFill>
              <a:latin typeface="Century Gothic" panose="020B0502020202020204" pitchFamily="34" charset="0"/>
            </a:endParaRPr>
          </a:p>
        </p:txBody>
      </p:sp>
      <p:sp>
        <p:nvSpPr>
          <p:cNvPr id="9" name="5 Rectángulo"/>
          <p:cNvSpPr/>
          <p:nvPr/>
        </p:nvSpPr>
        <p:spPr>
          <a:xfrm>
            <a:off x="331157" y="4295422"/>
            <a:ext cx="10263917" cy="5318979"/>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9.</a:t>
            </a:r>
            <a:r>
              <a:rPr lang="es-MX" sz="2400" dirty="0">
                <a:latin typeface="Century Gothic" panose="020B0502020202020204" pitchFamily="34" charset="0"/>
              </a:rPr>
              <a:t> Área(s) o unidad(es) administrativa(s) que genera(n) o posee(n) la información respectiva y son responsables de publicarla y actualizarla.</a:t>
            </a:r>
          </a:p>
          <a:p>
            <a:pPr algn="just"/>
            <a:endParaRPr lang="es-MX" sz="2400" dirty="0">
              <a:latin typeface="Century Gothic" panose="020B0502020202020204" pitchFamily="34" charset="0"/>
            </a:endParaRPr>
          </a:p>
          <a:p>
            <a:pPr algn="just"/>
            <a:endParaRPr lang="es-MX" sz="2400" dirty="0">
              <a:latin typeface="Century Gothic" panose="020B0502020202020204" pitchFamily="34" charset="0"/>
            </a:endParaRPr>
          </a:p>
          <a:p>
            <a:pPr algn="just"/>
            <a:endParaRPr lang="es-MX" sz="2400" dirty="0">
              <a:latin typeface="Century Gothic" panose="020B0502020202020204" pitchFamily="34" charset="0"/>
            </a:endParaRPr>
          </a:p>
          <a:p>
            <a:pPr algn="just"/>
            <a:r>
              <a:rPr lang="es-MX" sz="2400" b="1" dirty="0">
                <a:latin typeface="Century Gothic" panose="020B0502020202020204" pitchFamily="34" charset="0"/>
              </a:rPr>
              <a:t>Criterio 10.</a:t>
            </a:r>
            <a:r>
              <a:rPr lang="es-MX" sz="2400" dirty="0">
                <a:latin typeface="Century Gothic" panose="020B0502020202020204" pitchFamily="34" charset="0"/>
              </a:rPr>
              <a:t>  Fecha de actualización de la información publicada con el formato día/mes/año (por ej. </a:t>
            </a:r>
            <a:r>
              <a:rPr lang="es-MX" sz="2400" dirty="0" smtClean="0">
                <a:latin typeface="Century Gothic" panose="020B0502020202020204" pitchFamily="34" charset="0"/>
              </a:rPr>
              <a:t>31/Marzo/2018).</a:t>
            </a:r>
            <a:endParaRPr lang="es-MX" sz="2400" dirty="0">
              <a:latin typeface="Century Gothic" panose="020B0502020202020204" pitchFamily="34" charset="0"/>
            </a:endParaRPr>
          </a:p>
          <a:p>
            <a:pPr algn="just"/>
            <a:endParaRPr lang="es-MX" sz="2400" dirty="0">
              <a:latin typeface="Century Gothic" panose="020B0502020202020204" pitchFamily="34" charset="0"/>
            </a:endParaRPr>
          </a:p>
          <a:p>
            <a:pPr algn="just"/>
            <a:endParaRPr lang="es-MX" sz="2400" dirty="0">
              <a:latin typeface="Century Gothic" panose="020B0502020202020204" pitchFamily="34" charset="0"/>
            </a:endParaRPr>
          </a:p>
          <a:p>
            <a:pPr algn="just"/>
            <a:endParaRPr lang="es-MX" sz="2400" dirty="0">
              <a:latin typeface="Century Gothic" panose="020B0502020202020204" pitchFamily="34" charset="0"/>
            </a:endParaRPr>
          </a:p>
          <a:p>
            <a:pPr algn="just"/>
            <a:r>
              <a:rPr lang="es-MX" sz="2400" b="1" dirty="0">
                <a:latin typeface="Century Gothic" panose="020B0502020202020204" pitchFamily="34" charset="0"/>
              </a:rPr>
              <a:t>Criterio 11.  </a:t>
            </a:r>
            <a:r>
              <a:rPr lang="es-MX" sz="2400" dirty="0">
                <a:latin typeface="Century Gothic" panose="020B0502020202020204" pitchFamily="34" charset="0"/>
              </a:rPr>
              <a:t>Fecha de validación de la información publicada con el formato día/mes/año (por ej. </a:t>
            </a:r>
            <a:r>
              <a:rPr lang="es-MX" sz="2400" dirty="0" smtClean="0">
                <a:latin typeface="Century Gothic" panose="020B0502020202020204" pitchFamily="34" charset="0"/>
              </a:rPr>
              <a:t>31/Marzo/2018).</a:t>
            </a:r>
            <a:endParaRPr lang="es-MX" sz="2400" dirty="0">
              <a:latin typeface="Century Gothic" panose="020B0502020202020204" pitchFamily="34" charset="0"/>
            </a:endParaRPr>
          </a:p>
          <a:p>
            <a:pPr algn="just"/>
            <a:endParaRPr lang="es-MX" sz="2400" dirty="0">
              <a:latin typeface="Century Gothic" panose="020B0502020202020204" pitchFamily="34" charset="0"/>
            </a:endParaRPr>
          </a:p>
        </p:txBody>
      </p:sp>
      <p:pic>
        <p:nvPicPr>
          <p:cNvPr id="10" name="Picture 4" descr="Resultado de imagen para registro, imagen"/>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1851328" y="3290410"/>
            <a:ext cx="5175799" cy="6465867"/>
          </a:xfrm>
          <a:prstGeom prst="rect">
            <a:avLst/>
          </a:prstGeom>
          <a:noFill/>
        </p:spPr>
      </p:pic>
      <p:sp>
        <p:nvSpPr>
          <p:cNvPr id="11" name="CuadroTexto 7"/>
          <p:cNvSpPr txBox="1"/>
          <p:nvPr/>
        </p:nvSpPr>
        <p:spPr>
          <a:xfrm>
            <a:off x="5775722" y="10524649"/>
            <a:ext cx="7875984" cy="1494855"/>
          </a:xfrm>
          <a:prstGeom prst="rect">
            <a:avLst/>
          </a:prstGeom>
          <a:noFill/>
        </p:spPr>
        <p:txBody>
          <a:bodyPr wrap="square" lIns="146898" tIns="73449" rIns="146898" bIns="73449" rtlCol="0">
            <a:spAutoFit/>
          </a:bodyPr>
          <a:lstStyle/>
          <a:p>
            <a:pPr marR="714324" algn="just">
              <a:lnSpc>
                <a:spcPts val="3534"/>
              </a:lnSpc>
            </a:pPr>
            <a:r>
              <a:rPr lang="es-MX" sz="2400" b="1" spc="-34" dirty="0">
                <a:latin typeface="Century Gothic" panose="020B0502020202020204" pitchFamily="34" charset="0"/>
                <a:ea typeface="Arial"/>
                <a:cs typeface="Arial"/>
              </a:rPr>
              <a:t>Permiten identificar si la información que se publica cuenta con atributos que la hagan verificable.</a:t>
            </a:r>
            <a:endParaRPr lang="es-MX" sz="2400" b="1" dirty="0">
              <a:latin typeface="Century Gothic" panose="020B0502020202020204" pitchFamily="34" charset="0"/>
            </a:endParaRPr>
          </a:p>
        </p:txBody>
      </p:sp>
      <p:cxnSp>
        <p:nvCxnSpPr>
          <p:cNvPr id="15" name="14 Forma"/>
          <p:cNvCxnSpPr>
            <a:endCxn id="10" idx="2"/>
          </p:cNvCxnSpPr>
          <p:nvPr/>
        </p:nvCxnSpPr>
        <p:spPr>
          <a:xfrm flipV="1">
            <a:off x="13145393" y="9756276"/>
            <a:ext cx="1293835" cy="1305106"/>
          </a:xfrm>
          <a:prstGeom prst="curvedConnector2">
            <a:avLst/>
          </a:prstGeom>
          <a:ln w="38100">
            <a:solidFill>
              <a:srgbClr val="3690A8"/>
            </a:solidFill>
            <a:tailEnd type="arrow"/>
          </a:ln>
        </p:spPr>
        <p:style>
          <a:lnRef idx="1">
            <a:schemeClr val="accent1"/>
          </a:lnRef>
          <a:fillRef idx="0">
            <a:schemeClr val="accent1"/>
          </a:fillRef>
          <a:effectRef idx="0">
            <a:schemeClr val="accent1"/>
          </a:effectRef>
          <a:fontRef idx="minor">
            <a:schemeClr val="tx1"/>
          </a:fontRef>
        </p:style>
      </p:cxnSp>
      <p:sp>
        <p:nvSpPr>
          <p:cNvPr id="13"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8000" dirty="0">
                <a:solidFill>
                  <a:schemeClr val="bg1"/>
                </a:solidFill>
              </a:rPr>
              <a:t/>
            </a:r>
            <a:br>
              <a:rPr lang="es-MX" sz="8000" dirty="0">
                <a:solidFill>
                  <a:schemeClr val="bg1"/>
                </a:solidFill>
              </a:rPr>
            </a:br>
            <a:r>
              <a:rPr lang="es-MX" sz="4000" dirty="0">
                <a:solidFill>
                  <a:schemeClr val="bg1"/>
                </a:solidFill>
              </a:rPr>
              <a:t>Ejemplo: artículo 121, fracción III</a:t>
            </a:r>
          </a:p>
        </p:txBody>
      </p:sp>
      <p:pic>
        <p:nvPicPr>
          <p:cNvPr id="12"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spTree>
    <p:extLst>
      <p:ext uri="{BB962C8B-B14F-4D97-AF65-F5344CB8AC3E}">
        <p14:creationId xmlns:p14="http://schemas.microsoft.com/office/powerpoint/2010/main" val="14495860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4410551"/>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5" name="4 Rectángulo"/>
          <p:cNvSpPr/>
          <p:nvPr/>
        </p:nvSpPr>
        <p:spPr>
          <a:xfrm>
            <a:off x="0" y="4457227"/>
            <a:ext cx="18002250" cy="129530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7" name="Título 1"/>
          <p:cNvSpPr txBox="1">
            <a:spLocks/>
          </p:cNvSpPr>
          <p:nvPr/>
        </p:nvSpPr>
        <p:spPr>
          <a:xfrm>
            <a:off x="1220877" y="1620349"/>
            <a:ext cx="2867134" cy="2766869"/>
          </a:xfrm>
          <a:prstGeom prst="rect">
            <a:avLst/>
          </a:prstGeom>
        </p:spPr>
        <p:txBody>
          <a:bodyPr vert="horz" lIns="146881" tIns="73441" rIns="146881" bIns="7344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6100" dirty="0">
                <a:solidFill>
                  <a:prstClr val="white"/>
                </a:solidFill>
              </a:rPr>
              <a:t>1</a:t>
            </a:r>
            <a:endParaRPr lang="es-MX" sz="16100" dirty="0">
              <a:solidFill>
                <a:srgbClr val="FCFCFC"/>
              </a:solidFill>
            </a:endParaRPr>
          </a:p>
        </p:txBody>
      </p:sp>
      <p:sp>
        <p:nvSpPr>
          <p:cNvPr id="8" name="Título 1"/>
          <p:cNvSpPr txBox="1">
            <a:spLocks/>
          </p:cNvSpPr>
          <p:nvPr/>
        </p:nvSpPr>
        <p:spPr>
          <a:xfrm>
            <a:off x="1800325" y="6444803"/>
            <a:ext cx="13681520" cy="4920178"/>
          </a:xfrm>
          <a:prstGeom prst="rect">
            <a:avLst/>
          </a:prstGeom>
        </p:spPr>
        <p:txBody>
          <a:bodyPr vert="horz" lIns="146881" tIns="73441" rIns="146881" bIns="73441"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9600" b="1" dirty="0" smtClean="0">
                <a:solidFill>
                  <a:srgbClr val="3690A8"/>
                </a:solidFill>
              </a:rPr>
              <a:t>Transparencia y Derecho de Acceso a la Información</a:t>
            </a:r>
            <a:endParaRPr lang="es-MX" sz="9600" b="1" dirty="0">
              <a:solidFill>
                <a:srgbClr val="3690A8"/>
              </a:solidFill>
            </a:endParaRPr>
          </a:p>
        </p:txBody>
      </p:sp>
      <p:pic>
        <p:nvPicPr>
          <p:cNvPr id="9"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3035321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6 Rectángulo"/>
          <p:cNvSpPr/>
          <p:nvPr/>
        </p:nvSpPr>
        <p:spPr>
          <a:xfrm>
            <a:off x="4896669" y="3132435"/>
            <a:ext cx="7376056" cy="702330"/>
          </a:xfrm>
          <a:prstGeom prst="rect">
            <a:avLst/>
          </a:prstGeom>
        </p:spPr>
        <p:txBody>
          <a:bodyPr wrap="square" lIns="146898" tIns="73449" rIns="146898" bIns="73449">
            <a:spAutoFit/>
          </a:bodyPr>
          <a:lstStyle/>
          <a:p>
            <a:pPr algn="just"/>
            <a:r>
              <a:rPr lang="es-MX" sz="3600" b="1" dirty="0">
                <a:solidFill>
                  <a:srgbClr val="3690A8"/>
                </a:solidFill>
                <a:latin typeface="Century Gothic" panose="020B0502020202020204" pitchFamily="34" charset="0"/>
              </a:rPr>
              <a:t>Criterios adjetivos de formato</a:t>
            </a:r>
            <a:endParaRPr lang="es-MX" sz="3600" dirty="0">
              <a:solidFill>
                <a:srgbClr val="3690A8"/>
              </a:solidFill>
              <a:latin typeface="Century Gothic" panose="020B0502020202020204" pitchFamily="34" charset="0"/>
            </a:endParaRPr>
          </a:p>
        </p:txBody>
      </p:sp>
      <p:sp>
        <p:nvSpPr>
          <p:cNvPr id="9" name="5 Rectángulo"/>
          <p:cNvSpPr/>
          <p:nvPr/>
        </p:nvSpPr>
        <p:spPr>
          <a:xfrm>
            <a:off x="443672" y="4132068"/>
            <a:ext cx="7676093" cy="1625660"/>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12.  </a:t>
            </a:r>
            <a:r>
              <a:rPr lang="es-MX" sz="2400" dirty="0">
                <a:latin typeface="Century Gothic" panose="020B0502020202020204" pitchFamily="34" charset="0"/>
              </a:rPr>
              <a:t>La información publicada se organiza mediante el formato 3, en el que se incluyen todos los campos especificados en los criterios sustantivos de contenido.</a:t>
            </a:r>
          </a:p>
        </p:txBody>
      </p:sp>
      <p:sp>
        <p:nvSpPr>
          <p:cNvPr id="10" name="5 Rectángulo"/>
          <p:cNvSpPr/>
          <p:nvPr/>
        </p:nvSpPr>
        <p:spPr>
          <a:xfrm>
            <a:off x="8600941" y="4318758"/>
            <a:ext cx="8970005" cy="886996"/>
          </a:xfrm>
          <a:prstGeom prst="rect">
            <a:avLst/>
          </a:prstGeom>
        </p:spPr>
        <p:txBody>
          <a:bodyPr wrap="square" lIns="146898" tIns="73449" rIns="146898" bIns="73449">
            <a:spAutoFit/>
          </a:bodyPr>
          <a:lstStyle/>
          <a:p>
            <a:pPr algn="just"/>
            <a:r>
              <a:rPr lang="es-MX" sz="2400" b="1" dirty="0">
                <a:latin typeface="Century Gothic" panose="020B0502020202020204" pitchFamily="34" charset="0"/>
              </a:rPr>
              <a:t>Criterio 13.  </a:t>
            </a:r>
            <a:r>
              <a:rPr lang="es-MX" sz="2400" dirty="0">
                <a:latin typeface="Century Gothic" panose="020B0502020202020204" pitchFamily="34" charset="0"/>
              </a:rPr>
              <a:t>El soporte de la información permite su reutilización.</a:t>
            </a:r>
          </a:p>
        </p:txBody>
      </p:sp>
      <p:sp>
        <p:nvSpPr>
          <p:cNvPr id="11" name="CuadroTexto 9"/>
          <p:cNvSpPr txBox="1"/>
          <p:nvPr/>
        </p:nvSpPr>
        <p:spPr>
          <a:xfrm>
            <a:off x="3714904" y="10654482"/>
            <a:ext cx="10761905" cy="1789808"/>
          </a:xfrm>
          <a:prstGeom prst="rect">
            <a:avLst/>
          </a:prstGeom>
          <a:noFill/>
        </p:spPr>
        <p:txBody>
          <a:bodyPr wrap="square" lIns="146898" tIns="73449" rIns="146898" bIns="73449" rtlCol="0">
            <a:spAutoFit/>
          </a:bodyPr>
          <a:lstStyle/>
          <a:p>
            <a:pPr marR="714324" algn="just">
              <a:lnSpc>
                <a:spcPts val="3213"/>
              </a:lnSpc>
            </a:pPr>
            <a:r>
              <a:rPr lang="es-MX" sz="2400" b="1" spc="-34" dirty="0">
                <a:latin typeface="Century Gothic" panose="020B0502020202020204" pitchFamily="34" charset="0"/>
                <a:ea typeface="Arial"/>
                <a:cs typeface="Arial"/>
              </a:rPr>
              <a:t>Permiten identificar si la información publicada se encuentra organizada y sistematizada mediante los formatos correspondientes a cada rubro de información y que el soporte de la misma permita su reutilización.</a:t>
            </a:r>
            <a:endParaRPr lang="es-MX" sz="2400" b="1" dirty="0">
              <a:latin typeface="Century Gothic" panose="020B0502020202020204" pitchFamily="34" charset="0"/>
            </a:endParaRPr>
          </a:p>
        </p:txBody>
      </p:sp>
      <p:pic>
        <p:nvPicPr>
          <p:cNvPr id="4098" name="Picture 2" descr="Resultado de imagen para ícono, registro"/>
          <p:cNvPicPr>
            <a:picLocks noChangeAspect="1" noChangeArrowheads="1"/>
          </p:cNvPicPr>
          <p:nvPr/>
        </p:nvPicPr>
        <p:blipFill>
          <a:blip r:embed="rId2" cstate="print">
            <a:duotone>
              <a:schemeClr val="accent5">
                <a:shade val="45000"/>
                <a:satMod val="135000"/>
              </a:schemeClr>
              <a:prstClr val="white"/>
            </a:duotone>
            <a:lum contrast="20000"/>
          </a:blip>
          <a:srcRect/>
          <a:stretch>
            <a:fillRect/>
          </a:stretch>
        </p:blipFill>
        <p:spPr bwMode="auto">
          <a:xfrm>
            <a:off x="6019502" y="5688210"/>
            <a:ext cx="4984961" cy="4929783"/>
          </a:xfrm>
          <a:prstGeom prst="rect">
            <a:avLst/>
          </a:prstGeom>
          <a:noFill/>
        </p:spPr>
      </p:pic>
      <p:sp>
        <p:nvSpPr>
          <p:cNvPr id="13"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8000" dirty="0">
                <a:solidFill>
                  <a:schemeClr val="bg1"/>
                </a:solidFill>
              </a:rPr>
              <a:t/>
            </a:r>
            <a:br>
              <a:rPr lang="es-MX" sz="8000" dirty="0">
                <a:solidFill>
                  <a:schemeClr val="bg1"/>
                </a:solidFill>
              </a:rPr>
            </a:br>
            <a:r>
              <a:rPr lang="es-MX" sz="4000" dirty="0">
                <a:solidFill>
                  <a:schemeClr val="bg1"/>
                </a:solidFill>
              </a:rPr>
              <a:t>Ejemplo: artículo 121, fracción III</a:t>
            </a:r>
          </a:p>
        </p:txBody>
      </p:sp>
      <p:pic>
        <p:nvPicPr>
          <p:cNvPr id="12"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spTree>
    <p:extLst>
      <p:ext uri="{BB962C8B-B14F-4D97-AF65-F5344CB8AC3E}">
        <p14:creationId xmlns:p14="http://schemas.microsoft.com/office/powerpoint/2010/main" val="343139107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6 Rectángulo"/>
          <p:cNvSpPr/>
          <p:nvPr/>
        </p:nvSpPr>
        <p:spPr>
          <a:xfrm>
            <a:off x="781214" y="2934161"/>
            <a:ext cx="8069892" cy="702330"/>
          </a:xfrm>
          <a:prstGeom prst="rect">
            <a:avLst/>
          </a:prstGeom>
        </p:spPr>
        <p:txBody>
          <a:bodyPr wrap="square" lIns="146898" tIns="73449" rIns="146898" bIns="73449">
            <a:spAutoFit/>
          </a:bodyPr>
          <a:lstStyle/>
          <a:p>
            <a:pPr algn="just"/>
            <a:r>
              <a:rPr lang="es-MX" sz="3600" b="1" dirty="0">
                <a:solidFill>
                  <a:srgbClr val="3690A8"/>
                </a:solidFill>
                <a:latin typeface="Century Gothic" panose="020B0502020202020204" pitchFamily="34" charset="0"/>
              </a:rPr>
              <a:t>Formato 3_LTAIPRC_Art_121_Fr_III</a:t>
            </a:r>
            <a:endParaRPr lang="es-MX" sz="3600" dirty="0">
              <a:solidFill>
                <a:srgbClr val="3690A8"/>
              </a:solidFill>
              <a:latin typeface="Century Gothic" panose="020B0502020202020204" pitchFamily="34" charset="0"/>
            </a:endParaRPr>
          </a:p>
        </p:txBody>
      </p:sp>
      <p:sp>
        <p:nvSpPr>
          <p:cNvPr id="8" name="7 Rectángulo"/>
          <p:cNvSpPr/>
          <p:nvPr/>
        </p:nvSpPr>
        <p:spPr>
          <a:xfrm>
            <a:off x="3356670" y="3780507"/>
            <a:ext cx="11851481" cy="702330"/>
          </a:xfrm>
          <a:prstGeom prst="rect">
            <a:avLst/>
          </a:prstGeom>
        </p:spPr>
        <p:txBody>
          <a:bodyPr wrap="square" lIns="146898" tIns="73449" rIns="146898" bIns="73449">
            <a:spAutoFit/>
          </a:bodyPr>
          <a:lstStyle/>
          <a:p>
            <a:pPr algn="just"/>
            <a:r>
              <a:rPr lang="es-MX" sz="3600" b="1" dirty="0">
                <a:solidFill>
                  <a:srgbClr val="3690A8"/>
                </a:solidFill>
                <a:latin typeface="Century Gothic" panose="020B0502020202020204" pitchFamily="34" charset="0"/>
              </a:rPr>
              <a:t>Facultades de cada Área de &lt;&lt;Sujeto Obligado&gt;&gt;</a:t>
            </a:r>
            <a:endParaRPr lang="es-MX" sz="3600" dirty="0">
              <a:solidFill>
                <a:srgbClr val="3690A8"/>
              </a:solidFill>
              <a:latin typeface="Century Gothic" panose="020B05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67205327"/>
              </p:ext>
            </p:extLst>
          </p:nvPr>
        </p:nvGraphicFramePr>
        <p:xfrm>
          <a:off x="2002012" y="4644603"/>
          <a:ext cx="13479833" cy="3226743"/>
        </p:xfrm>
        <a:graphic>
          <a:graphicData uri="http://schemas.openxmlformats.org/drawingml/2006/table">
            <a:tbl>
              <a:tblPr>
                <a:tableStyleId>{22838BEF-8BB2-4498-84A7-C5851F593DF1}</a:tableStyleId>
              </a:tblPr>
              <a:tblGrid>
                <a:gridCol w="2415553"/>
                <a:gridCol w="2622600"/>
                <a:gridCol w="2268562"/>
                <a:gridCol w="3099716"/>
                <a:gridCol w="3073402"/>
              </a:tblGrid>
              <a:tr h="2638917">
                <a:tc>
                  <a:txBody>
                    <a:bodyPr/>
                    <a:lstStyle/>
                    <a:p>
                      <a:pPr algn="ctr">
                        <a:lnSpc>
                          <a:spcPct val="115000"/>
                        </a:lnSpc>
                        <a:spcAft>
                          <a:spcPts val="0"/>
                        </a:spcAft>
                      </a:pPr>
                      <a:r>
                        <a:rPr lang="es-MX" sz="2000" b="1" dirty="0" smtClean="0"/>
                        <a:t>Ejercicio</a:t>
                      </a:r>
                      <a:endParaRPr lang="es-MX" sz="2000"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Fecha de inicio del periodo</a:t>
                      </a:r>
                      <a:r>
                        <a:rPr lang="es-MX" sz="2000" b="1" baseline="0" dirty="0" smtClean="0"/>
                        <a:t> que se informa:</a:t>
                      </a:r>
                    </a:p>
                    <a:p>
                      <a:pPr algn="ctr">
                        <a:lnSpc>
                          <a:spcPct val="115000"/>
                        </a:lnSpc>
                        <a:spcAft>
                          <a:spcPts val="0"/>
                        </a:spcAft>
                      </a:pPr>
                      <a:r>
                        <a:rPr lang="es-MX" sz="2000" b="1" baseline="0" dirty="0" smtClean="0">
                          <a:latin typeface="Calibri"/>
                          <a:ea typeface="Times New Roman"/>
                          <a:cs typeface="Times New Roman"/>
                        </a:rPr>
                        <a:t>(día/mes/año)</a:t>
                      </a:r>
                      <a:endParaRPr lang="es-MX" sz="2000" b="1"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Fecha</a:t>
                      </a:r>
                      <a:r>
                        <a:rPr lang="es-MX" sz="2000" b="1" baseline="0" dirty="0" smtClean="0"/>
                        <a:t> de termino del periodo que se informa:</a:t>
                      </a:r>
                    </a:p>
                    <a:p>
                      <a:pPr algn="ctr">
                        <a:lnSpc>
                          <a:spcPct val="115000"/>
                        </a:lnSpc>
                        <a:spcAft>
                          <a:spcPts val="0"/>
                        </a:spcAft>
                      </a:pPr>
                      <a:r>
                        <a:rPr lang="es-MX" sz="2000" b="1" baseline="0" dirty="0" smtClean="0">
                          <a:latin typeface="Calibri"/>
                          <a:ea typeface="Times New Roman"/>
                          <a:cs typeface="Times New Roman"/>
                        </a:rPr>
                        <a:t>(día/mes/año)</a:t>
                      </a:r>
                      <a:endParaRPr lang="es-MX" sz="2000"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Denominación del Área</a:t>
                      </a:r>
                      <a:endParaRPr lang="es-MX" sz="2000" b="1"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Por cada Área, denominación de la norma que establece sus facultades</a:t>
                      </a:r>
                      <a:endParaRPr lang="es-MX" sz="2000" b="1" dirty="0">
                        <a:latin typeface="Calibri"/>
                        <a:ea typeface="Times New Roman"/>
                        <a:cs typeface="Times New Roman"/>
                      </a:endParaRPr>
                    </a:p>
                  </a:txBody>
                  <a:tcPr marL="101263" marR="101263" marT="0" marB="0" anchor="ctr"/>
                </a:tc>
              </a:tr>
              <a:tr h="293913">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oFill/>
                  </a:tcPr>
                </a:tc>
              </a:tr>
              <a:tr h="293913">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oFill/>
                  </a:tcPr>
                </a:tc>
              </a:tr>
            </a:tbl>
          </a:graphicData>
        </a:graphic>
      </p:graphicFrame>
      <p:sp>
        <p:nvSpPr>
          <p:cNvPr id="13" name="Título 1"/>
          <p:cNvSpPr>
            <a:spLocks noGrp="1"/>
          </p:cNvSpPr>
          <p:nvPr>
            <p:ph type="title"/>
          </p:nvPr>
        </p:nvSpPr>
        <p:spPr>
          <a:xfrm>
            <a:off x="501837" y="168649"/>
            <a:ext cx="15962721" cy="1791596"/>
          </a:xfrm>
        </p:spPr>
        <p:txBody>
          <a:bodyPr>
            <a:noAutofit/>
          </a:bodyPr>
          <a:lstStyle/>
          <a:p>
            <a:pPr algn="l"/>
            <a:r>
              <a:rPr lang="es-MX" sz="6600" dirty="0" smtClean="0">
                <a:solidFill>
                  <a:schemeClr val="bg1"/>
                </a:solidFill>
              </a:rPr>
              <a:t>Estructura de los Lineamientos y Metodología</a:t>
            </a:r>
            <a:r>
              <a:rPr lang="es-MX" sz="8000" dirty="0">
                <a:solidFill>
                  <a:schemeClr val="bg1"/>
                </a:solidFill>
              </a:rPr>
              <a:t/>
            </a:r>
            <a:br>
              <a:rPr lang="es-MX" sz="8000" dirty="0">
                <a:solidFill>
                  <a:schemeClr val="bg1"/>
                </a:solidFill>
              </a:rPr>
            </a:br>
            <a:r>
              <a:rPr lang="es-MX" sz="4000" dirty="0">
                <a:solidFill>
                  <a:schemeClr val="bg1"/>
                </a:solidFill>
              </a:rPr>
              <a:t>Ejemplo: artículo 121, fracción III</a:t>
            </a:r>
          </a:p>
        </p:txBody>
      </p:sp>
      <p:pic>
        <p:nvPicPr>
          <p:cNvPr id="10"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0968" y="11485362"/>
            <a:ext cx="1468626" cy="713803"/>
          </a:xfrm>
          <a:prstGeom prst="rect">
            <a:avLst/>
          </a:prstGeom>
        </p:spPr>
      </p:pic>
      <p:graphicFrame>
        <p:nvGraphicFramePr>
          <p:cNvPr id="12" name="11 Tabla"/>
          <p:cNvGraphicFramePr>
            <a:graphicFrameLocks noGrp="1"/>
          </p:cNvGraphicFramePr>
          <p:nvPr>
            <p:extLst>
              <p:ext uri="{D42A27DB-BD31-4B8C-83A1-F6EECF244321}">
                <p14:modId xmlns:p14="http://schemas.microsoft.com/office/powerpoint/2010/main" val="723985683"/>
              </p:ext>
            </p:extLst>
          </p:nvPr>
        </p:nvGraphicFramePr>
        <p:xfrm>
          <a:off x="1440285" y="8245003"/>
          <a:ext cx="14064258" cy="3586783"/>
        </p:xfrm>
        <a:graphic>
          <a:graphicData uri="http://schemas.openxmlformats.org/drawingml/2006/table">
            <a:tbl>
              <a:tblPr>
                <a:tableStyleId>{22838BEF-8BB2-4498-84A7-C5851F593DF1}</a:tableStyleId>
              </a:tblPr>
              <a:tblGrid>
                <a:gridCol w="2664296"/>
                <a:gridCol w="2160240"/>
                <a:gridCol w="2088232"/>
                <a:gridCol w="2592288"/>
                <a:gridCol w="2664296"/>
                <a:gridCol w="1894906"/>
              </a:tblGrid>
              <a:tr h="2933367">
                <a:tc>
                  <a:txBody>
                    <a:bodyPr/>
                    <a:lstStyle/>
                    <a:p>
                      <a:pPr algn="ctr">
                        <a:lnSpc>
                          <a:spcPct val="115000"/>
                        </a:lnSpc>
                        <a:spcAft>
                          <a:spcPts val="0"/>
                        </a:spcAft>
                      </a:pPr>
                      <a:r>
                        <a:rPr lang="es-MX" sz="2000" b="1" dirty="0" smtClean="0"/>
                        <a:t>Fundamento legal (artículo y/o</a:t>
                      </a:r>
                      <a:r>
                        <a:rPr lang="es-MX" sz="2000" b="1" baseline="0" dirty="0" smtClean="0"/>
                        <a:t> fracción)</a:t>
                      </a:r>
                      <a:endParaRPr lang="es-MX" sz="2000"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Hipervínculo al fragmento de</a:t>
                      </a:r>
                      <a:r>
                        <a:rPr lang="es-MX" sz="2000" b="1" baseline="0" dirty="0" smtClean="0"/>
                        <a:t> la norma que establece las facultades que correspondan a cada Área</a:t>
                      </a:r>
                      <a:endParaRPr lang="es-MX" sz="2000" b="1"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latin typeface="+mn-lt"/>
                          <a:ea typeface="+mn-ea"/>
                          <a:cs typeface="+mn-cs"/>
                        </a:rPr>
                        <a:t>Área</a:t>
                      </a:r>
                      <a:r>
                        <a:rPr lang="es-MX" sz="2000" b="1" baseline="0" dirty="0" smtClean="0">
                          <a:latin typeface="+mn-lt"/>
                          <a:ea typeface="+mn-ea"/>
                          <a:cs typeface="+mn-cs"/>
                        </a:rPr>
                        <a:t> (s) responsable (s) que genera (n), posee (n), publica (n) y actualiza (n) la información</a:t>
                      </a:r>
                      <a:endParaRPr lang="es-MX" sz="2000"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Fecha de actualización de la información (día/mes/año)</a:t>
                      </a:r>
                      <a:endParaRPr lang="es-MX" sz="2000" b="1"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t>Fecha de validación de la información (día/mes/año)</a:t>
                      </a:r>
                      <a:endParaRPr lang="es-MX" sz="2000" b="1" dirty="0">
                        <a:latin typeface="Calibri"/>
                        <a:ea typeface="Times New Roman"/>
                        <a:cs typeface="Times New Roman"/>
                      </a:endParaRPr>
                    </a:p>
                  </a:txBody>
                  <a:tcPr marL="101263" marR="101263" marT="0" marB="0" anchor="ctr"/>
                </a:tc>
                <a:tc>
                  <a:txBody>
                    <a:bodyPr/>
                    <a:lstStyle/>
                    <a:p>
                      <a:pPr algn="ctr">
                        <a:lnSpc>
                          <a:spcPct val="115000"/>
                        </a:lnSpc>
                        <a:spcAft>
                          <a:spcPts val="0"/>
                        </a:spcAft>
                      </a:pPr>
                      <a:r>
                        <a:rPr lang="es-MX" sz="2000" b="1" dirty="0" smtClean="0">
                          <a:latin typeface="Calibri"/>
                          <a:ea typeface="Times New Roman"/>
                          <a:cs typeface="Times New Roman"/>
                        </a:rPr>
                        <a:t>Nota</a:t>
                      </a:r>
                      <a:endParaRPr lang="es-MX" sz="2000" b="1" dirty="0">
                        <a:latin typeface="Calibri"/>
                        <a:ea typeface="Times New Roman"/>
                        <a:cs typeface="Times New Roman"/>
                      </a:endParaRPr>
                    </a:p>
                  </a:txBody>
                  <a:tcPr marL="101263" marR="101263" marT="0" marB="0" anchor="ctr"/>
                </a:tc>
              </a:tr>
              <a:tr h="326708">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oFill/>
                  </a:tcPr>
                </a:tc>
              </a:tr>
              <a:tr h="326708">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a:latin typeface="Calibri"/>
                        <a:ea typeface="Times New Roman"/>
                        <a:cs typeface="Arial"/>
                      </a:endParaRPr>
                    </a:p>
                  </a:txBody>
                  <a:tcPr marL="101263" marR="101263" marT="0" marB="0" anchor="ctr">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oFill/>
                  </a:tcPr>
                </a:tc>
                <a:tc>
                  <a:txBody>
                    <a:bodyPr/>
                    <a:lstStyle/>
                    <a:p>
                      <a:pPr algn="ctr">
                        <a:lnSpc>
                          <a:spcPct val="115000"/>
                        </a:lnSpc>
                        <a:spcAft>
                          <a:spcPts val="330"/>
                        </a:spcAft>
                      </a:pPr>
                      <a:endParaRPr lang="es-MX" sz="1600" dirty="0">
                        <a:latin typeface="Calibri"/>
                        <a:ea typeface="Times New Roman"/>
                        <a:cs typeface="Arial"/>
                      </a:endParaRPr>
                    </a:p>
                  </a:txBody>
                  <a:tcPr marL="101263" marR="101263" marT="0" marB="0">
                    <a:noFill/>
                  </a:tcPr>
                </a:tc>
              </a:tr>
            </a:tbl>
          </a:graphicData>
        </a:graphic>
      </p:graphicFrame>
    </p:spTree>
    <p:extLst>
      <p:ext uri="{BB962C8B-B14F-4D97-AF65-F5344CB8AC3E}">
        <p14:creationId xmlns:p14="http://schemas.microsoft.com/office/powerpoint/2010/main" val="327914491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4410551"/>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5" name="4 Rectángulo"/>
          <p:cNvSpPr/>
          <p:nvPr/>
        </p:nvSpPr>
        <p:spPr>
          <a:xfrm>
            <a:off x="0" y="4457227"/>
            <a:ext cx="18002250" cy="129530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7" name="Título 1"/>
          <p:cNvSpPr txBox="1">
            <a:spLocks/>
          </p:cNvSpPr>
          <p:nvPr/>
        </p:nvSpPr>
        <p:spPr>
          <a:xfrm>
            <a:off x="1220877" y="1620349"/>
            <a:ext cx="2867134" cy="2766869"/>
          </a:xfrm>
          <a:prstGeom prst="rect">
            <a:avLst/>
          </a:prstGeom>
        </p:spPr>
        <p:txBody>
          <a:bodyPr vert="horz" lIns="146881" tIns="73441" rIns="146881" bIns="7344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6100" dirty="0" smtClean="0">
                <a:solidFill>
                  <a:prstClr val="white"/>
                </a:solidFill>
              </a:rPr>
              <a:t>5</a:t>
            </a:r>
            <a:endParaRPr lang="es-MX" sz="16100" dirty="0">
              <a:solidFill>
                <a:srgbClr val="FCFCFC"/>
              </a:solidFill>
            </a:endParaRPr>
          </a:p>
        </p:txBody>
      </p:sp>
      <p:sp>
        <p:nvSpPr>
          <p:cNvPr id="8" name="Título 1"/>
          <p:cNvSpPr txBox="1">
            <a:spLocks/>
          </p:cNvSpPr>
          <p:nvPr/>
        </p:nvSpPr>
        <p:spPr>
          <a:xfrm>
            <a:off x="1944341" y="6300787"/>
            <a:ext cx="13681520" cy="4920178"/>
          </a:xfrm>
          <a:prstGeom prst="rect">
            <a:avLst/>
          </a:prstGeom>
        </p:spPr>
        <p:txBody>
          <a:bodyPr vert="horz" lIns="146881" tIns="73441" rIns="146881" bIns="7344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8800" b="1" dirty="0" smtClean="0">
                <a:solidFill>
                  <a:srgbClr val="3690A8"/>
                </a:solidFill>
              </a:rPr>
              <a:t>Obligaciones de Transparencia de las Alcaldías de la Ciudad de México</a:t>
            </a:r>
            <a:endParaRPr lang="es-MX" sz="8800" b="1" dirty="0">
              <a:solidFill>
                <a:srgbClr val="3690A8"/>
              </a:solidFill>
            </a:endParaRPr>
          </a:p>
        </p:txBody>
      </p:sp>
      <p:pic>
        <p:nvPicPr>
          <p:cNvPr id="6"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371942586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1" name="Título 1"/>
          <p:cNvSpPr txBox="1">
            <a:spLocks/>
          </p:cNvSpPr>
          <p:nvPr/>
        </p:nvSpPr>
        <p:spPr>
          <a:xfrm>
            <a:off x="1080121" y="612155"/>
            <a:ext cx="14617749" cy="165618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Alcaldías en la Ciudad de México</a:t>
            </a:r>
            <a:endParaRPr lang="es-MX" sz="4800" b="1" dirty="0">
              <a:latin typeface="+mn-lt"/>
            </a:endParaRPr>
          </a:p>
        </p:txBody>
      </p:sp>
      <p:graphicFrame>
        <p:nvGraphicFramePr>
          <p:cNvPr id="2" name="1 Tabla"/>
          <p:cNvGraphicFramePr>
            <a:graphicFrameLocks noGrp="1"/>
          </p:cNvGraphicFramePr>
          <p:nvPr>
            <p:extLst>
              <p:ext uri="{D42A27DB-BD31-4B8C-83A1-F6EECF244321}">
                <p14:modId xmlns:p14="http://schemas.microsoft.com/office/powerpoint/2010/main" val="893777302"/>
              </p:ext>
            </p:extLst>
          </p:nvPr>
        </p:nvGraphicFramePr>
        <p:xfrm>
          <a:off x="4104581" y="2323436"/>
          <a:ext cx="9505056" cy="8844960"/>
        </p:xfrm>
        <a:graphic>
          <a:graphicData uri="http://schemas.openxmlformats.org/drawingml/2006/table">
            <a:tbl>
              <a:tblPr firstRow="1" firstCol="1" bandRow="1">
                <a:tableStyleId>{5C22544A-7EE6-4342-B048-85BDC9FD1C3A}</a:tableStyleId>
              </a:tblPr>
              <a:tblGrid>
                <a:gridCol w="4110668"/>
                <a:gridCol w="5394388"/>
              </a:tblGrid>
              <a:tr h="517758">
                <a:tc>
                  <a:txBody>
                    <a:bodyPr/>
                    <a:lstStyle/>
                    <a:p>
                      <a:pPr algn="ctr">
                        <a:lnSpc>
                          <a:spcPct val="115000"/>
                        </a:lnSpc>
                        <a:spcAft>
                          <a:spcPts val="0"/>
                        </a:spcAft>
                      </a:pPr>
                      <a:r>
                        <a:rPr lang="es-MX" sz="3200" dirty="0">
                          <a:solidFill>
                            <a:schemeClr val="tx1"/>
                          </a:solidFill>
                          <a:effectLst>
                            <a:outerShdw blurRad="38100" dist="38100" dir="2700000" algn="tl">
                              <a:srgbClr val="000000">
                                <a:alpha val="43137"/>
                              </a:srgbClr>
                            </a:outerShdw>
                          </a:effectLst>
                        </a:rPr>
                        <a:t>Alcaldía</a:t>
                      </a:r>
                      <a:endParaRPr lang="es-ES" sz="2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3200" dirty="0">
                          <a:solidFill>
                            <a:schemeClr val="tx1"/>
                          </a:solidFill>
                          <a:effectLst>
                            <a:outerShdw blurRad="38100" dist="38100" dir="2700000" algn="tl">
                              <a:srgbClr val="000000">
                                <a:alpha val="43137"/>
                              </a:srgbClr>
                            </a:outerShdw>
                          </a:effectLst>
                        </a:rPr>
                        <a:t>Alcalde</a:t>
                      </a:r>
                      <a:endParaRPr lang="es-ES" sz="2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Álvaro Obregón</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err="1">
                          <a:effectLst/>
                        </a:rPr>
                        <a:t>Layda</a:t>
                      </a:r>
                      <a:r>
                        <a:rPr lang="es-MX" sz="2800" dirty="0">
                          <a:effectLst/>
                        </a:rPr>
                        <a:t> Sansores</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Azcapotzalco</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a:effectLst/>
                        </a:rPr>
                        <a:t>Vidal Llerenas</a:t>
                      </a:r>
                      <a:endParaRPr lang="es-ES" sz="240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Benito Juárez</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a:effectLst/>
                        </a:rPr>
                        <a:t>Santiago Taboada</a:t>
                      </a:r>
                      <a:endParaRPr lang="es-ES" sz="240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Coyoacán </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a:effectLst/>
                        </a:rPr>
                        <a:t>Manuel Negrete</a:t>
                      </a:r>
                      <a:endParaRPr lang="es-ES" sz="240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Cuajimalpa</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Adrián </a:t>
                      </a:r>
                      <a:r>
                        <a:rPr lang="es-MX" sz="2800" dirty="0" err="1">
                          <a:effectLst/>
                        </a:rPr>
                        <a:t>Rubalcava</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Cuauhtémoc</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Néstor Núñez </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Gustavo A Madero.</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Francisco </a:t>
                      </a:r>
                      <a:r>
                        <a:rPr lang="es-MX" sz="2800" dirty="0" err="1">
                          <a:effectLst/>
                        </a:rPr>
                        <a:t>Chíguil</a:t>
                      </a:r>
                      <a:r>
                        <a:rPr lang="es-MX" sz="2800" dirty="0">
                          <a:effectLst/>
                        </a:rPr>
                        <a:t> </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err="1">
                          <a:solidFill>
                            <a:srgbClr val="008080"/>
                          </a:solidFill>
                          <a:effectLst/>
                        </a:rPr>
                        <a:t>Iztacalco</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Armando Quintero</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Iztapalapa</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Clara </a:t>
                      </a:r>
                      <a:r>
                        <a:rPr lang="es-MX" sz="2800" dirty="0" err="1">
                          <a:effectLst/>
                        </a:rPr>
                        <a:t>Brugada</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Magdalena Contreras</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Patricia Ortiz </a:t>
                      </a:r>
                      <a:r>
                        <a:rPr lang="es-MX" sz="2800" dirty="0" err="1">
                          <a:effectLst/>
                        </a:rPr>
                        <a:t>Couturier</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Miguel Hidalgo</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Víctor Hugo Romo</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Milpa Alta</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Octavio Rivero </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Tláhuac </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Raymundo Martínez Vite </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Tlalpan</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Patricia Aceves Pastrana</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Venustiano Carranza</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Julio César Moreno </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r h="517758">
                <a:tc>
                  <a:txBody>
                    <a:bodyPr/>
                    <a:lstStyle/>
                    <a:p>
                      <a:pPr algn="ctr">
                        <a:lnSpc>
                          <a:spcPct val="115000"/>
                        </a:lnSpc>
                        <a:spcAft>
                          <a:spcPts val="0"/>
                        </a:spcAft>
                      </a:pPr>
                      <a:r>
                        <a:rPr lang="es-MX" sz="2800" dirty="0">
                          <a:solidFill>
                            <a:srgbClr val="008080"/>
                          </a:solidFill>
                          <a:effectLst/>
                        </a:rPr>
                        <a:t>Xochimilco</a:t>
                      </a:r>
                      <a:endParaRPr lang="es-ES" sz="2400" dirty="0">
                        <a:solidFill>
                          <a:srgbClr val="008080"/>
                        </a:solidFill>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s-MX" sz="2800" dirty="0">
                          <a:effectLst/>
                        </a:rPr>
                        <a:t>José Carlos Acosta Ruiz</a:t>
                      </a:r>
                      <a:endParaRPr lang="es-ES" sz="2400" dirty="0">
                        <a:effectLst/>
                        <a:latin typeface="Calibri"/>
                        <a:ea typeface="Calibri"/>
                        <a:cs typeface="Times New Roman"/>
                      </a:endParaRPr>
                    </a:p>
                  </a:txBody>
                  <a:tcPr marL="68580" marR="68580" marT="0" marB="0">
                    <a:gradFill>
                      <a:gsLst>
                        <a:gs pos="0">
                          <a:srgbClr val="008080"/>
                        </a:gs>
                        <a:gs pos="31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17648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1" name="Título 1"/>
          <p:cNvSpPr txBox="1">
            <a:spLocks/>
          </p:cNvSpPr>
          <p:nvPr/>
        </p:nvSpPr>
        <p:spPr>
          <a:xfrm>
            <a:off x="1080121" y="612155"/>
            <a:ext cx="14617749" cy="165618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Alcaldías en la Ciudad de México</a:t>
            </a:r>
            <a:endParaRPr lang="es-MX" sz="4800" b="1" dirty="0">
              <a:latin typeface="+mn-lt"/>
            </a:endParaRPr>
          </a:p>
        </p:txBody>
      </p:sp>
      <p:sp>
        <p:nvSpPr>
          <p:cNvPr id="22" name="21 Rectángulo"/>
          <p:cNvSpPr/>
          <p:nvPr/>
        </p:nvSpPr>
        <p:spPr>
          <a:xfrm>
            <a:off x="432173" y="2340347"/>
            <a:ext cx="15769752" cy="8658430"/>
          </a:xfrm>
          <a:prstGeom prst="rect">
            <a:avLst/>
          </a:prstGeom>
        </p:spPr>
        <p:txBody>
          <a:bodyPr wrap="square" lIns="91408" tIns="45705" rIns="91408" bIns="45705">
            <a:spAutoFit/>
          </a:bodyPr>
          <a:lstStyle/>
          <a:p>
            <a:pPr algn="just">
              <a:lnSpc>
                <a:spcPct val="115000"/>
              </a:lnSpc>
              <a:spcAft>
                <a:spcPts val="1000"/>
              </a:spcAft>
            </a:pPr>
            <a:r>
              <a:rPr lang="es-MX" sz="2900" dirty="0" smtClean="0">
                <a:ea typeface="Calibri"/>
                <a:cs typeface="Times New Roman"/>
              </a:rPr>
              <a:t>Integradas </a:t>
            </a:r>
            <a:r>
              <a:rPr lang="es-MX" sz="2900" dirty="0">
                <a:ea typeface="Calibri"/>
                <a:cs typeface="Times New Roman"/>
              </a:rPr>
              <a:t>por un </a:t>
            </a:r>
            <a:r>
              <a:rPr lang="es-MX" sz="2900" dirty="0">
                <a:effectLst>
                  <a:outerShdw blurRad="38100" dist="38100" dir="2700000" algn="tl">
                    <a:srgbClr val="000000">
                      <a:alpha val="43137"/>
                    </a:srgbClr>
                  </a:outerShdw>
                </a:effectLst>
                <a:ea typeface="Calibri"/>
                <a:cs typeface="Times New Roman"/>
              </a:rPr>
              <a:t>Alcalde y por un Consejo que está compuesto por 10 concejales </a:t>
            </a:r>
            <a:r>
              <a:rPr lang="es-MX" sz="2900" dirty="0">
                <a:ea typeface="Calibri"/>
                <a:cs typeface="Times New Roman"/>
              </a:rPr>
              <a:t>y que representan a las circunscripciones de su territorio. </a:t>
            </a:r>
            <a:endParaRPr lang="es-ES" sz="2900" dirty="0">
              <a:ea typeface="Calibri"/>
              <a:cs typeface="Times New Roman"/>
            </a:endParaRPr>
          </a:p>
          <a:p>
            <a:pPr algn="just">
              <a:lnSpc>
                <a:spcPct val="115000"/>
              </a:lnSpc>
              <a:spcAft>
                <a:spcPts val="1000"/>
              </a:spcAft>
            </a:pPr>
            <a:r>
              <a:rPr lang="es-MX" sz="2900" dirty="0">
                <a:ea typeface="Calibri"/>
                <a:cs typeface="Times New Roman"/>
              </a:rPr>
              <a:t>Los Concejales fueron electos por tres años, y cuya funciones entre otras son las de supervisar y evaluar las acciones de gobierno, controlar el gasto público y las aprobaciones del proyecto de presupuesto de egresos</a:t>
            </a:r>
            <a:r>
              <a:rPr lang="es-MX" sz="2900" dirty="0" smtClean="0">
                <a:ea typeface="Calibri"/>
                <a:cs typeface="Times New Roman"/>
              </a:rPr>
              <a:t>.</a:t>
            </a:r>
          </a:p>
          <a:p>
            <a:pPr algn="just">
              <a:lnSpc>
                <a:spcPct val="115000"/>
              </a:lnSpc>
              <a:spcAft>
                <a:spcPts val="1000"/>
              </a:spcAft>
            </a:pPr>
            <a:r>
              <a:rPr lang="es-MX" sz="2900" dirty="0">
                <a:ea typeface="Calibri"/>
                <a:cs typeface="Times New Roman"/>
              </a:rPr>
              <a:t>De conformidad con el Artículo 29 de la </a:t>
            </a:r>
            <a:r>
              <a:rPr lang="es-MX" sz="2900" dirty="0">
                <a:effectLst>
                  <a:outerShdw blurRad="38100" dist="38100" dir="2700000" algn="tl">
                    <a:srgbClr val="000000">
                      <a:alpha val="43137"/>
                    </a:srgbClr>
                  </a:outerShdw>
                </a:effectLst>
                <a:ea typeface="Calibri"/>
                <a:cs typeface="Times New Roman"/>
              </a:rPr>
              <a:t>Ley Orgánica de Alcaldías de la Ciudad de México</a:t>
            </a:r>
            <a:r>
              <a:rPr lang="es-MX" sz="2900" dirty="0">
                <a:ea typeface="Calibri"/>
                <a:cs typeface="Times New Roman"/>
              </a:rPr>
              <a:t>, las Alcaldías tendrán competencia, dentro de sus respectivas jurisdicciones, en las siguientes materias: Gobierno y régimen interior; Obra pública y desarrollo urbano; Servicios públicos; Movilidad; Vía pública; Espacio público; Seguridad ciudadana; Desarrollo económico y social; Educación, cultura y deporte; Protección al medio ambiente; Asuntos jurídicos; Rendición de cuentas y participación social; Reglamentos, circulares y disposiciones administrativas de observancia general; Alcaldía digital; las atribuciones en términos de lo que establece el reglamento; y las demás que señalen las leyes. </a:t>
            </a:r>
            <a:endParaRPr lang="es-MX" sz="2900" dirty="0" smtClean="0">
              <a:ea typeface="Calibri"/>
              <a:cs typeface="Times New Roman"/>
            </a:endParaRPr>
          </a:p>
          <a:p>
            <a:pPr algn="just">
              <a:lnSpc>
                <a:spcPct val="115000"/>
              </a:lnSpc>
              <a:spcAft>
                <a:spcPts val="1000"/>
              </a:spcAft>
            </a:pPr>
            <a:r>
              <a:rPr lang="es-MX" sz="2900" dirty="0">
                <a:ea typeface="Calibri"/>
                <a:cs typeface="Times New Roman"/>
              </a:rPr>
              <a:t>Los </a:t>
            </a:r>
            <a:r>
              <a:rPr lang="es-MX" sz="2900" dirty="0">
                <a:effectLst>
                  <a:outerShdw blurRad="38100" dist="38100" dir="2700000" algn="tl">
                    <a:srgbClr val="000000">
                      <a:alpha val="43137"/>
                    </a:srgbClr>
                  </a:outerShdw>
                </a:effectLst>
                <a:ea typeface="Calibri"/>
                <a:cs typeface="Times New Roman"/>
              </a:rPr>
              <a:t>titulares de las Alcaldías </a:t>
            </a:r>
            <a:r>
              <a:rPr lang="es-MX" sz="2900" dirty="0">
                <a:ea typeface="Calibri"/>
                <a:cs typeface="Times New Roman"/>
              </a:rPr>
              <a:t>podrán designar a las personas servidoras públicas de la Alcaldía, sujetándose a las disposiciones del servicio profesional de carrera. En todo caso, los funcionarios de confianza, mandos medios y superiores, serán designados y removidos libremente por la Alcaldesa o el Alcalde.</a:t>
            </a:r>
            <a:endParaRPr lang="es-ES" sz="2900" dirty="0">
              <a:ea typeface="Calibri"/>
              <a:cs typeface="Times New Roman"/>
            </a:endParaRPr>
          </a:p>
        </p:txBody>
      </p:sp>
    </p:spTree>
    <p:extLst>
      <p:ext uri="{BB962C8B-B14F-4D97-AF65-F5344CB8AC3E}">
        <p14:creationId xmlns:p14="http://schemas.microsoft.com/office/powerpoint/2010/main" val="1293278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1" name="Título 1"/>
          <p:cNvSpPr txBox="1">
            <a:spLocks/>
          </p:cNvSpPr>
          <p:nvPr/>
        </p:nvSpPr>
        <p:spPr>
          <a:xfrm>
            <a:off x="1080121" y="612155"/>
            <a:ext cx="14617749" cy="2016224"/>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Obligaciones de Transparencia Comunes a cumplir por las Alcaldías de la Ciudad de México</a:t>
            </a:r>
            <a:endParaRPr lang="es-MX" sz="4800" b="1" dirty="0">
              <a:latin typeface="+mn-lt"/>
            </a:endParaRPr>
          </a:p>
        </p:txBody>
      </p:sp>
      <p:sp>
        <p:nvSpPr>
          <p:cNvPr id="22" name="21 Rectángulo"/>
          <p:cNvSpPr/>
          <p:nvPr/>
        </p:nvSpPr>
        <p:spPr>
          <a:xfrm>
            <a:off x="576189" y="3060427"/>
            <a:ext cx="15769752" cy="8463825"/>
          </a:xfrm>
          <a:prstGeom prst="rect">
            <a:avLst/>
          </a:prstGeom>
        </p:spPr>
        <p:txBody>
          <a:bodyPr wrap="square" lIns="91408" tIns="45705" rIns="91408" bIns="45705">
            <a:spAutoFit/>
          </a:bodyPr>
          <a:lstStyle/>
          <a:p>
            <a:pPr algn="just"/>
            <a:r>
              <a:rPr lang="es-MX" sz="3000" b="1" dirty="0" smtClean="0"/>
              <a:t>Artículo 121</a:t>
            </a:r>
            <a:r>
              <a:rPr lang="es-MX" sz="3000" dirty="0"/>
              <a:t>. Los sujetos obligados, deberán mantener impresa para consulta </a:t>
            </a:r>
            <a:r>
              <a:rPr lang="es-MX" sz="3000" dirty="0" smtClean="0"/>
              <a:t>directa de </a:t>
            </a:r>
            <a:r>
              <a:rPr lang="es-MX" sz="3000" dirty="0"/>
              <a:t>los particulares, difundir y mantener actualizada a través de los respectivos </a:t>
            </a:r>
            <a:r>
              <a:rPr lang="es-MX" sz="3000" dirty="0" smtClean="0"/>
              <a:t>medios electrónicos</a:t>
            </a:r>
            <a:r>
              <a:rPr lang="es-MX" sz="3000" dirty="0"/>
              <a:t>, de sus sitios de internet y de la Plataforma Nacional de Transparencia, </a:t>
            </a:r>
            <a:r>
              <a:rPr lang="es-MX" sz="3000" dirty="0" smtClean="0"/>
              <a:t>la información</a:t>
            </a:r>
            <a:r>
              <a:rPr lang="es-MX" sz="3000" dirty="0"/>
              <a:t>, por lo menos, de los temas, documentos y políticas siguientes según </a:t>
            </a:r>
            <a:r>
              <a:rPr lang="es-MX" sz="3000" dirty="0" smtClean="0"/>
              <a:t>les corresponda</a:t>
            </a:r>
            <a:r>
              <a:rPr lang="es-MX" sz="3000" dirty="0"/>
              <a:t>::</a:t>
            </a:r>
          </a:p>
          <a:p>
            <a:pPr algn="just"/>
            <a:endParaRPr lang="es-MX" sz="2400" dirty="0"/>
          </a:p>
          <a:p>
            <a:r>
              <a:rPr lang="es-MX" sz="2800" dirty="0"/>
              <a:t>I. El marco normativo aplicable al sujeto obligado, en el que deberá incluirse </a:t>
            </a:r>
            <a:r>
              <a:rPr lang="es-MX" sz="2800" dirty="0" smtClean="0"/>
              <a:t>la gaceta </a:t>
            </a:r>
            <a:r>
              <a:rPr lang="es-MX" sz="2800" dirty="0"/>
              <a:t>oficial, leyes, códigos, reglamentos, decretos de creación, reglas </a:t>
            </a:r>
            <a:r>
              <a:rPr lang="es-MX" sz="2800" dirty="0" smtClean="0"/>
              <a:t>de procedimiento</a:t>
            </a:r>
            <a:r>
              <a:rPr lang="es-MX" sz="2800" dirty="0"/>
              <a:t>, manuales administrativos, reglas de operación, criterios, </a:t>
            </a:r>
            <a:r>
              <a:rPr lang="es-MX" sz="2800" dirty="0" smtClean="0"/>
              <a:t>políticas emitidas </a:t>
            </a:r>
            <a:r>
              <a:rPr lang="es-MX" sz="2800" dirty="0"/>
              <a:t>aplicables al ámbito de su competencia, entre otros;</a:t>
            </a:r>
          </a:p>
          <a:p>
            <a:r>
              <a:rPr lang="es-MX" sz="2800" dirty="0">
                <a:effectLst>
                  <a:outerShdw blurRad="38100" dist="38100" dir="2700000" algn="tl">
                    <a:srgbClr val="000000">
                      <a:alpha val="43137"/>
                    </a:srgbClr>
                  </a:outerShdw>
                </a:effectLst>
              </a:rPr>
              <a:t>II. Su estructura orgánica completa, en un formato que permita vincular cada </a:t>
            </a:r>
            <a:r>
              <a:rPr lang="es-MX" sz="2800" dirty="0" smtClean="0">
                <a:effectLst>
                  <a:outerShdw blurRad="38100" dist="38100" dir="2700000" algn="tl">
                    <a:srgbClr val="000000">
                      <a:alpha val="43137"/>
                    </a:srgbClr>
                  </a:outerShdw>
                </a:effectLst>
              </a:rPr>
              <a:t>parte de </a:t>
            </a:r>
            <a:r>
              <a:rPr lang="es-MX" sz="2800" dirty="0">
                <a:effectLst>
                  <a:outerShdw blurRad="38100" dist="38100" dir="2700000" algn="tl">
                    <a:srgbClr val="000000">
                      <a:alpha val="43137"/>
                    </a:srgbClr>
                  </a:outerShdw>
                </a:effectLst>
              </a:rPr>
              <a:t>la estructura, las atribuciones y responsabilidades que le corresponden a </a:t>
            </a:r>
            <a:r>
              <a:rPr lang="es-MX" sz="2800" dirty="0" smtClean="0">
                <a:effectLst>
                  <a:outerShdw blurRad="38100" dist="38100" dir="2700000" algn="tl">
                    <a:srgbClr val="000000">
                      <a:alpha val="43137"/>
                    </a:srgbClr>
                  </a:outerShdw>
                </a:effectLst>
              </a:rPr>
              <a:t>cada persona </a:t>
            </a:r>
            <a:r>
              <a:rPr lang="es-MX" sz="2800" dirty="0">
                <a:effectLst>
                  <a:outerShdw blurRad="38100" dist="38100" dir="2700000" algn="tl">
                    <a:srgbClr val="000000">
                      <a:alpha val="43137"/>
                    </a:srgbClr>
                  </a:outerShdw>
                </a:effectLst>
              </a:rPr>
              <a:t>servidora pública, prestador de servicios profesionales o miembro de </a:t>
            </a:r>
            <a:r>
              <a:rPr lang="es-MX" sz="2800" dirty="0" smtClean="0">
                <a:effectLst>
                  <a:outerShdw blurRad="38100" dist="38100" dir="2700000" algn="tl">
                    <a:srgbClr val="000000">
                      <a:alpha val="43137"/>
                    </a:srgbClr>
                  </a:outerShdw>
                </a:effectLst>
              </a:rPr>
              <a:t>los sujetos </a:t>
            </a:r>
            <a:r>
              <a:rPr lang="es-MX" sz="2800" dirty="0">
                <a:effectLst>
                  <a:outerShdw blurRad="38100" dist="38100" dir="2700000" algn="tl">
                    <a:srgbClr val="000000">
                      <a:alpha val="43137"/>
                    </a:srgbClr>
                  </a:outerShdw>
                </a:effectLst>
              </a:rPr>
              <a:t>obligados, de conformidad con las disposiciones aplicables</a:t>
            </a:r>
            <a:r>
              <a:rPr lang="es-MX" sz="2800" dirty="0"/>
              <a:t>; (</a:t>
            </a:r>
            <a:r>
              <a:rPr lang="es-MX" sz="2800" dirty="0" smtClean="0"/>
              <a:t>Fracción reformada</a:t>
            </a:r>
            <a:r>
              <a:rPr lang="es-MX" sz="2800" dirty="0"/>
              <a:t>, G.O. 01 de septiembre de 2017)</a:t>
            </a:r>
          </a:p>
          <a:p>
            <a:r>
              <a:rPr lang="es-MX" sz="2800" dirty="0"/>
              <a:t>III. Las facultades de cada Área y las relativas a las funciones</a:t>
            </a:r>
            <a:r>
              <a:rPr lang="es-MX" sz="2800" dirty="0" smtClean="0"/>
              <a:t>; </a:t>
            </a:r>
            <a:endParaRPr lang="es-MX" sz="2800" dirty="0"/>
          </a:p>
          <a:p>
            <a:r>
              <a:rPr lang="es-MX" sz="2800" dirty="0">
                <a:effectLst>
                  <a:outerShdw blurRad="38100" dist="38100" dir="2700000" algn="tl">
                    <a:srgbClr val="000000">
                      <a:alpha val="43137"/>
                    </a:srgbClr>
                  </a:outerShdw>
                </a:effectLst>
              </a:rPr>
              <a:t>IV. Las metas y objetivos de las Áreas de conformidad con sus </a:t>
            </a:r>
            <a:r>
              <a:rPr lang="es-MX" sz="2800" dirty="0" smtClean="0">
                <a:effectLst>
                  <a:outerShdw blurRad="38100" dist="38100" dir="2700000" algn="tl">
                    <a:srgbClr val="000000">
                      <a:alpha val="43137"/>
                    </a:srgbClr>
                  </a:outerShdw>
                </a:effectLst>
              </a:rPr>
              <a:t>programas </a:t>
            </a:r>
            <a:r>
              <a:rPr lang="es-ES" sz="2800" dirty="0" smtClean="0">
                <a:effectLst>
                  <a:outerShdw blurRad="38100" dist="38100" dir="2700000" algn="tl">
                    <a:srgbClr val="000000">
                      <a:alpha val="43137"/>
                    </a:srgbClr>
                  </a:outerShdw>
                </a:effectLst>
              </a:rPr>
              <a:t>operativos</a:t>
            </a:r>
            <a:r>
              <a:rPr lang="es-ES" sz="2800" dirty="0">
                <a:effectLst>
                  <a:outerShdw blurRad="38100" dist="38100" dir="2700000" algn="tl">
                    <a:srgbClr val="000000">
                      <a:alpha val="43137"/>
                    </a:srgbClr>
                  </a:outerShdw>
                </a:effectLst>
              </a:rPr>
              <a:t>;</a:t>
            </a:r>
          </a:p>
          <a:p>
            <a:r>
              <a:rPr lang="es-ES" sz="2800" dirty="0"/>
              <a:t>V. Los indicadores relacionados con temas de interés público o </a:t>
            </a:r>
            <a:r>
              <a:rPr lang="es-ES" sz="2800" dirty="0" smtClean="0"/>
              <a:t>trascendencia </a:t>
            </a:r>
            <a:r>
              <a:rPr lang="es-MX" sz="2800" dirty="0" smtClean="0"/>
              <a:t>social </a:t>
            </a:r>
            <a:r>
              <a:rPr lang="es-MX" sz="2800" dirty="0"/>
              <a:t>que conforme a sus funciones, deban establecer;</a:t>
            </a:r>
          </a:p>
          <a:p>
            <a:r>
              <a:rPr lang="es-MX" sz="2800" dirty="0">
                <a:effectLst>
                  <a:outerShdw blurRad="38100" dist="38100" dir="2700000" algn="tl">
                    <a:srgbClr val="000000">
                      <a:alpha val="43137"/>
                    </a:srgbClr>
                  </a:outerShdw>
                </a:effectLst>
              </a:rPr>
              <a:t>VI. Los indicadores que permitan rendir cuenta de sus objetivos, metas </a:t>
            </a:r>
            <a:r>
              <a:rPr lang="es-MX" sz="2800" dirty="0" smtClean="0">
                <a:effectLst>
                  <a:outerShdw blurRad="38100" dist="38100" dir="2700000" algn="tl">
                    <a:srgbClr val="000000">
                      <a:alpha val="43137"/>
                    </a:srgbClr>
                  </a:outerShdw>
                </a:effectLst>
              </a:rPr>
              <a:t>y </a:t>
            </a:r>
            <a:r>
              <a:rPr lang="es-ES" sz="2800" dirty="0" smtClean="0">
                <a:effectLst>
                  <a:outerShdw blurRad="38100" dist="38100" dir="2700000" algn="tl">
                    <a:srgbClr val="000000">
                      <a:alpha val="43137"/>
                    </a:srgbClr>
                  </a:outerShdw>
                </a:effectLst>
              </a:rPr>
              <a:t>resultados</a:t>
            </a:r>
            <a:r>
              <a:rPr lang="es-ES" sz="2800" dirty="0">
                <a:effectLst>
                  <a:outerShdw blurRad="38100" dist="38100" dir="2700000" algn="tl">
                    <a:srgbClr val="000000">
                      <a:alpha val="43137"/>
                    </a:srgbClr>
                  </a:outerShdw>
                </a:effectLst>
              </a:rPr>
              <a:t>;</a:t>
            </a:r>
          </a:p>
          <a:p>
            <a:r>
              <a:rPr lang="es-MX" sz="2800" dirty="0"/>
              <a:t>VII. Los planes, programas o proyectos, con indicadores de gestión, de </a:t>
            </a:r>
            <a:r>
              <a:rPr lang="es-MX" sz="2800" dirty="0" smtClean="0"/>
              <a:t>resultados y </a:t>
            </a:r>
            <a:r>
              <a:rPr lang="es-MX" sz="2800" dirty="0"/>
              <a:t>sus metas, que permitan evaluar su desempeño por área de conformidad </a:t>
            </a:r>
            <a:r>
              <a:rPr lang="es-MX" sz="2800" dirty="0" smtClean="0"/>
              <a:t>con </a:t>
            </a:r>
            <a:r>
              <a:rPr lang="es-ES" sz="2800" dirty="0" smtClean="0"/>
              <a:t>sus </a:t>
            </a:r>
            <a:r>
              <a:rPr lang="es-ES" sz="2800" dirty="0"/>
              <a:t>programas operativos;</a:t>
            </a:r>
            <a:endParaRPr lang="es-MX" sz="2800" dirty="0"/>
          </a:p>
        </p:txBody>
      </p:sp>
    </p:spTree>
    <p:extLst>
      <p:ext uri="{BB962C8B-B14F-4D97-AF65-F5344CB8AC3E}">
        <p14:creationId xmlns:p14="http://schemas.microsoft.com/office/powerpoint/2010/main" val="2185758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1" name="Título 1"/>
          <p:cNvSpPr txBox="1">
            <a:spLocks/>
          </p:cNvSpPr>
          <p:nvPr/>
        </p:nvSpPr>
        <p:spPr>
          <a:xfrm>
            <a:off x="1080121" y="612155"/>
            <a:ext cx="14617749" cy="2016224"/>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Obligaciones de Transparencia Comunes a cumplir por las Alcaldías de la Ciudad de México</a:t>
            </a:r>
            <a:endParaRPr lang="es-MX" sz="4800" b="1" dirty="0">
              <a:latin typeface="+mn-lt"/>
            </a:endParaRPr>
          </a:p>
        </p:txBody>
      </p:sp>
      <p:sp>
        <p:nvSpPr>
          <p:cNvPr id="22" name="21 Rectángulo"/>
          <p:cNvSpPr/>
          <p:nvPr/>
        </p:nvSpPr>
        <p:spPr>
          <a:xfrm>
            <a:off x="576189" y="3060427"/>
            <a:ext cx="15769752" cy="4955172"/>
          </a:xfrm>
          <a:prstGeom prst="rect">
            <a:avLst/>
          </a:prstGeom>
        </p:spPr>
        <p:txBody>
          <a:bodyPr wrap="square" lIns="91408" tIns="45705" rIns="91408" bIns="45705">
            <a:spAutoFit/>
          </a:bodyPr>
          <a:lstStyle/>
          <a:p>
            <a:pPr algn="just"/>
            <a:r>
              <a:rPr lang="es-MX" sz="3000" b="1" dirty="0" smtClean="0"/>
              <a:t>Artículo 122</a:t>
            </a:r>
            <a:r>
              <a:rPr lang="es-MX" sz="3000" dirty="0" smtClean="0"/>
              <a:t>. </a:t>
            </a:r>
            <a:r>
              <a:rPr lang="es-MX" sz="3000" dirty="0"/>
              <a:t>Los sujetos obligados deberán mantener impresa para consulta </a:t>
            </a:r>
            <a:r>
              <a:rPr lang="es-MX" sz="3000" dirty="0" smtClean="0"/>
              <a:t>directa de </a:t>
            </a:r>
            <a:r>
              <a:rPr lang="es-MX" sz="3000" dirty="0"/>
              <a:t>los particulares, difundir y mantener actualizada a través de los respectivos </a:t>
            </a:r>
            <a:r>
              <a:rPr lang="es-MX" sz="3000" dirty="0" smtClean="0"/>
              <a:t>medios electrónicos</a:t>
            </a:r>
            <a:r>
              <a:rPr lang="es-MX" sz="3000" dirty="0"/>
              <a:t>, procurando que sea en formatos y bases abiertas en sus sitios </a:t>
            </a:r>
            <a:r>
              <a:rPr lang="es-MX" sz="3000" dirty="0" smtClean="0"/>
              <a:t>de internet </a:t>
            </a:r>
            <a:r>
              <a:rPr lang="es-MX" sz="3000" dirty="0"/>
              <a:t>y de la Plataforma Nacional de Transparencia, la información, por lo menos, </a:t>
            </a:r>
            <a:r>
              <a:rPr lang="es-MX" sz="3000" dirty="0" smtClean="0"/>
              <a:t>de los </a:t>
            </a:r>
            <a:r>
              <a:rPr lang="es-MX" sz="3000" dirty="0"/>
              <a:t>temas, documentos y políticas siguientes según les corresponda</a:t>
            </a:r>
            <a:r>
              <a:rPr lang="es-MX" sz="3200" dirty="0" smtClean="0"/>
              <a:t>:</a:t>
            </a:r>
            <a:endParaRPr lang="es-MX" sz="3000" dirty="0"/>
          </a:p>
          <a:p>
            <a:pPr algn="just"/>
            <a:endParaRPr lang="es-MX" sz="2400" dirty="0"/>
          </a:p>
          <a:p>
            <a:pPr algn="just"/>
            <a:r>
              <a:rPr lang="es-MX" sz="2800" dirty="0" smtClean="0"/>
              <a:t>I</a:t>
            </a:r>
            <a:r>
              <a:rPr lang="es-MX" sz="2800" dirty="0"/>
              <a:t>. Los criterios de planeación y ejecución de sus programas, especificando </a:t>
            </a:r>
            <a:r>
              <a:rPr lang="es-MX" sz="2800" dirty="0" smtClean="0"/>
              <a:t>las metas </a:t>
            </a:r>
            <a:r>
              <a:rPr lang="es-MX" sz="2800" dirty="0"/>
              <a:t>y objetivos anualmente y el presupuesto público destinado para ello</a:t>
            </a:r>
            <a:r>
              <a:rPr lang="es-MX" sz="2800" dirty="0" smtClean="0"/>
              <a:t>; </a:t>
            </a:r>
            <a:endParaRPr lang="es-MX" sz="2800" dirty="0"/>
          </a:p>
          <a:p>
            <a:pPr algn="just"/>
            <a:r>
              <a:rPr lang="es-MX" sz="2800" dirty="0">
                <a:effectLst>
                  <a:outerShdw blurRad="38100" dist="38100" dir="2700000" algn="tl">
                    <a:srgbClr val="000000">
                      <a:alpha val="43137"/>
                    </a:srgbClr>
                  </a:outerShdw>
                </a:effectLst>
              </a:rPr>
              <a:t>II. La información actualizada mensualmente de los programas de subsidios</a:t>
            </a:r>
            <a:r>
              <a:rPr lang="es-MX" sz="2800" dirty="0" smtClean="0">
                <a:effectLst>
                  <a:outerShdw blurRad="38100" dist="38100" dir="2700000" algn="tl">
                    <a:srgbClr val="000000">
                      <a:alpha val="43137"/>
                    </a:srgbClr>
                  </a:outerShdw>
                </a:effectLst>
              </a:rPr>
              <a:t>, estímulos</a:t>
            </a:r>
            <a:r>
              <a:rPr lang="es-MX" sz="2800" dirty="0">
                <a:effectLst>
                  <a:outerShdw blurRad="38100" dist="38100" dir="2700000" algn="tl">
                    <a:srgbClr val="000000">
                      <a:alpha val="43137"/>
                    </a:srgbClr>
                  </a:outerShdw>
                </a:effectLst>
              </a:rPr>
              <a:t>, apoyos y ayudas en el que se deberá informar respecto de </a:t>
            </a:r>
            <a:r>
              <a:rPr lang="es-MX" sz="2800" dirty="0" smtClean="0">
                <a:effectLst>
                  <a:outerShdw blurRad="38100" dist="38100" dir="2700000" algn="tl">
                    <a:srgbClr val="000000">
                      <a:alpha val="43137"/>
                    </a:srgbClr>
                  </a:outerShdw>
                </a:effectLst>
              </a:rPr>
              <a:t>los programas </a:t>
            </a:r>
            <a:r>
              <a:rPr lang="es-MX" sz="2800" dirty="0">
                <a:effectLst>
                  <a:outerShdw blurRad="38100" dist="38100" dir="2700000" algn="tl">
                    <a:srgbClr val="000000">
                      <a:alpha val="43137"/>
                    </a:srgbClr>
                  </a:outerShdw>
                </a:effectLst>
              </a:rPr>
              <a:t>de transferencia, de servicios, de infraestructura social y de subsidio</a:t>
            </a:r>
            <a:r>
              <a:rPr lang="es-MX" sz="2800" dirty="0" smtClean="0">
                <a:effectLst>
                  <a:outerShdw blurRad="38100" dist="38100" dir="2700000" algn="tl">
                    <a:srgbClr val="000000">
                      <a:alpha val="43137"/>
                    </a:srgbClr>
                  </a:outerShdw>
                </a:effectLst>
              </a:rPr>
              <a:t>, en </a:t>
            </a:r>
            <a:r>
              <a:rPr lang="es-MX" sz="2800" dirty="0">
                <a:effectLst>
                  <a:outerShdw blurRad="38100" dist="38100" dir="2700000" algn="tl">
                    <a:srgbClr val="000000">
                      <a:alpha val="43137"/>
                    </a:srgbClr>
                  </a:outerShdw>
                </a:effectLst>
              </a:rPr>
              <a:t>los que se deberá contener lo siguiente:</a:t>
            </a:r>
          </a:p>
        </p:txBody>
      </p:sp>
    </p:spTree>
    <p:extLst>
      <p:ext uri="{BB962C8B-B14F-4D97-AF65-F5344CB8AC3E}">
        <p14:creationId xmlns:p14="http://schemas.microsoft.com/office/powerpoint/2010/main" val="263309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1" name="Título 1"/>
          <p:cNvSpPr txBox="1">
            <a:spLocks/>
          </p:cNvSpPr>
          <p:nvPr/>
        </p:nvSpPr>
        <p:spPr>
          <a:xfrm>
            <a:off x="1080121" y="612155"/>
            <a:ext cx="14617749" cy="2016224"/>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Obligaciones de Transparencia Específicas a cumplir por las Alcaldías de la Ciudad de México</a:t>
            </a:r>
            <a:endParaRPr lang="es-MX" sz="4800" b="1" dirty="0">
              <a:latin typeface="+mn-lt"/>
            </a:endParaRPr>
          </a:p>
        </p:txBody>
      </p:sp>
      <p:sp>
        <p:nvSpPr>
          <p:cNvPr id="22" name="21 Rectángulo"/>
          <p:cNvSpPr/>
          <p:nvPr/>
        </p:nvSpPr>
        <p:spPr>
          <a:xfrm>
            <a:off x="576189" y="3060427"/>
            <a:ext cx="15769752" cy="8063716"/>
          </a:xfrm>
          <a:prstGeom prst="rect">
            <a:avLst/>
          </a:prstGeom>
        </p:spPr>
        <p:txBody>
          <a:bodyPr wrap="square" lIns="91408" tIns="45705" rIns="91408" bIns="45705">
            <a:spAutoFit/>
          </a:bodyPr>
          <a:lstStyle/>
          <a:p>
            <a:pPr algn="just"/>
            <a:r>
              <a:rPr lang="es-MX" sz="3000" b="1" dirty="0"/>
              <a:t>Artículo 124</a:t>
            </a:r>
            <a:r>
              <a:rPr lang="es-MX" sz="3000" dirty="0"/>
              <a:t>. Además de lo señalado en las obligaciones de transparencia comunes</a:t>
            </a:r>
            <a:r>
              <a:rPr lang="es-MX" sz="3000" dirty="0" smtClean="0"/>
              <a:t>, los </a:t>
            </a:r>
            <a:r>
              <a:rPr lang="es-MX" sz="3000" dirty="0"/>
              <a:t>órganos político-administrativos, </a:t>
            </a:r>
            <a:r>
              <a:rPr lang="es-MX" sz="3000" b="1" dirty="0"/>
              <a:t>Alcaldías</a:t>
            </a:r>
            <a:r>
              <a:rPr lang="es-MX" sz="3000" dirty="0"/>
              <a:t> o Demarcaciones Territoriales </a:t>
            </a:r>
            <a:r>
              <a:rPr lang="es-MX" sz="3000" dirty="0" smtClean="0"/>
              <a:t>deberán mantener </a:t>
            </a:r>
            <a:r>
              <a:rPr lang="es-MX" sz="3000" dirty="0"/>
              <a:t>actualizada, de forma impresa para consulta directa y en los </a:t>
            </a:r>
            <a:r>
              <a:rPr lang="es-MX" sz="3000" dirty="0" smtClean="0"/>
              <a:t>respectivos sitios </a:t>
            </a:r>
            <a:r>
              <a:rPr lang="es-MX" sz="3000" dirty="0"/>
              <a:t>de Internet, de acuerdo con sus funciones, según corresponda, la </a:t>
            </a:r>
            <a:r>
              <a:rPr lang="es-MX" sz="3000" dirty="0" smtClean="0"/>
              <a:t>información respecto </a:t>
            </a:r>
            <a:r>
              <a:rPr lang="es-MX" sz="3000" dirty="0"/>
              <a:t>de los temas, documentos y políticas que a continuación se </a:t>
            </a:r>
            <a:r>
              <a:rPr lang="es-MX" sz="3000" dirty="0" smtClean="0"/>
              <a:t>detallan:</a:t>
            </a:r>
          </a:p>
          <a:p>
            <a:pPr algn="just"/>
            <a:endParaRPr lang="es-MX" sz="3200" dirty="0"/>
          </a:p>
          <a:p>
            <a:pPr algn="just"/>
            <a:r>
              <a:rPr lang="es-MX" sz="2800" dirty="0"/>
              <a:t>I</a:t>
            </a:r>
            <a:r>
              <a:rPr lang="es-MX" sz="3200" dirty="0"/>
              <a:t>.</a:t>
            </a:r>
            <a:r>
              <a:rPr lang="es-MX" sz="2800" dirty="0"/>
              <a:t> Los indicadores oficiales de los servicios públicos que presten;</a:t>
            </a:r>
          </a:p>
          <a:p>
            <a:pPr algn="just"/>
            <a:r>
              <a:rPr lang="es-MX" sz="2800" dirty="0">
                <a:effectLst>
                  <a:outerShdw blurRad="38100" dist="38100" dir="2700000" algn="tl">
                    <a:srgbClr val="000000">
                      <a:alpha val="43137"/>
                    </a:srgbClr>
                  </a:outerShdw>
                </a:effectLst>
              </a:rPr>
              <a:t>II. El calendario con las actividades culturales, deportivas y recreativas a realizar</a:t>
            </a:r>
            <a:r>
              <a:rPr lang="es-MX" sz="2800" dirty="0" smtClean="0">
                <a:effectLst>
                  <a:outerShdw blurRad="38100" dist="38100" dir="2700000" algn="tl">
                    <a:srgbClr val="000000">
                      <a:alpha val="43137"/>
                    </a:srgbClr>
                  </a:outerShdw>
                </a:effectLst>
              </a:rPr>
              <a:t>; así </a:t>
            </a:r>
            <a:r>
              <a:rPr lang="es-MX" sz="2800" dirty="0">
                <a:effectLst>
                  <a:outerShdw blurRad="38100" dist="38100" dir="2700000" algn="tl">
                    <a:srgbClr val="000000">
                      <a:alpha val="43137"/>
                    </a:srgbClr>
                  </a:outerShdw>
                </a:effectLst>
              </a:rPr>
              <a:t>como el presupuesto y acciones para la rehabilitación y mantenimiento de </a:t>
            </a:r>
            <a:r>
              <a:rPr lang="es-MX" sz="2800" dirty="0" smtClean="0">
                <a:effectLst>
                  <a:outerShdw blurRad="38100" dist="38100" dir="2700000" algn="tl">
                    <a:srgbClr val="000000">
                      <a:alpha val="43137"/>
                    </a:srgbClr>
                  </a:outerShdw>
                </a:effectLst>
              </a:rPr>
              <a:t>su infraestructura</a:t>
            </a:r>
            <a:r>
              <a:rPr lang="es-MX" sz="2800" dirty="0">
                <a:effectLst>
                  <a:outerShdw blurRad="38100" dist="38100" dir="2700000" algn="tl">
                    <a:srgbClr val="000000">
                      <a:alpha val="43137"/>
                    </a:srgbClr>
                  </a:outerShdw>
                </a:effectLst>
              </a:rPr>
              <a:t>;</a:t>
            </a:r>
          </a:p>
          <a:p>
            <a:pPr algn="just"/>
            <a:r>
              <a:rPr lang="es-MX" sz="2800" dirty="0"/>
              <a:t>III. Relación de los integrantes de los comités y subcomités establecidos por </a:t>
            </a:r>
            <a:r>
              <a:rPr lang="es-MX" sz="2800" dirty="0" smtClean="0"/>
              <a:t>la normatividad </a:t>
            </a:r>
            <a:r>
              <a:rPr lang="es-MX" sz="2800" dirty="0"/>
              <a:t>vigente, actas de las sesiones y sus acuerdos;</a:t>
            </a:r>
          </a:p>
          <a:p>
            <a:pPr algn="just"/>
            <a:r>
              <a:rPr lang="es-MX" sz="2800" dirty="0">
                <a:effectLst>
                  <a:outerShdw blurRad="38100" dist="38100" dir="2700000" algn="tl">
                    <a:srgbClr val="000000">
                      <a:alpha val="43137"/>
                    </a:srgbClr>
                  </a:outerShdw>
                </a:effectLst>
              </a:rPr>
              <a:t>IV. Sobre el ejercicio del presupuesto deberá publicarse el calendario </a:t>
            </a:r>
            <a:r>
              <a:rPr lang="es-MX" sz="2800" dirty="0" smtClean="0">
                <a:effectLst>
                  <a:outerShdw blurRad="38100" dist="38100" dir="2700000" algn="tl">
                    <a:srgbClr val="000000">
                      <a:alpha val="43137"/>
                    </a:srgbClr>
                  </a:outerShdw>
                </a:effectLst>
              </a:rPr>
              <a:t>trimestral sobre </a:t>
            </a:r>
            <a:r>
              <a:rPr lang="es-MX" sz="2800" dirty="0">
                <a:effectLst>
                  <a:outerShdw blurRad="38100" dist="38100" dir="2700000" algn="tl">
                    <a:srgbClr val="000000">
                      <a:alpha val="43137"/>
                    </a:srgbClr>
                  </a:outerShdw>
                </a:effectLst>
              </a:rPr>
              <a:t>la ejecución de las aportaciones federales y locales, pudiendo identificar </a:t>
            </a:r>
            <a:r>
              <a:rPr lang="es-MX" sz="2800" dirty="0" smtClean="0">
                <a:effectLst>
                  <a:outerShdw blurRad="38100" dist="38100" dir="2700000" algn="tl">
                    <a:srgbClr val="000000">
                      <a:alpha val="43137"/>
                    </a:srgbClr>
                  </a:outerShdw>
                </a:effectLst>
              </a:rPr>
              <a:t>el programa </a:t>
            </a:r>
            <a:r>
              <a:rPr lang="es-MX" sz="2800" dirty="0">
                <a:effectLst>
                  <a:outerShdw blurRad="38100" dist="38100" dir="2700000" algn="tl">
                    <a:srgbClr val="000000">
                      <a:alpha val="43137"/>
                    </a:srgbClr>
                  </a:outerShdw>
                </a:effectLst>
              </a:rPr>
              <a:t>para el cual se destinaron y, en su caso, el monto del gasto asignado;</a:t>
            </a:r>
          </a:p>
          <a:p>
            <a:pPr algn="just"/>
            <a:r>
              <a:rPr lang="es-MX" sz="2800" dirty="0"/>
              <a:t>V. En materia presupuestal, el desglose del origen y destino de los </a:t>
            </a:r>
            <a:r>
              <a:rPr lang="es-MX" sz="2800" dirty="0" smtClean="0"/>
              <a:t>recursos asignados</a:t>
            </a:r>
            <a:r>
              <a:rPr lang="es-MX" sz="2800" dirty="0"/>
              <a:t>, precisando las cantidades correspondientes a su origen, ya </a:t>
            </a:r>
            <a:r>
              <a:rPr lang="es-MX" sz="2800" dirty="0" smtClean="0"/>
              <a:t>sea federal </a:t>
            </a:r>
            <a:r>
              <a:rPr lang="es-MX" sz="2800" dirty="0"/>
              <a:t>o local, y señalando en su caso, el desglose de la cantidad que </a:t>
            </a:r>
            <a:r>
              <a:rPr lang="es-MX" sz="2800" dirty="0" smtClean="0"/>
              <a:t>se destinará </a:t>
            </a:r>
            <a:r>
              <a:rPr lang="es-MX" sz="2800" dirty="0"/>
              <a:t>a programas de fortalecimiento de los Órganos </a:t>
            </a:r>
            <a:r>
              <a:rPr lang="es-MX" sz="2800" dirty="0" smtClean="0"/>
              <a:t>Políticos Administrativos</a:t>
            </a:r>
            <a:r>
              <a:rPr lang="es-MX" sz="2800" dirty="0"/>
              <a:t>, Alcaldías o Demarcaciones </a:t>
            </a:r>
            <a:r>
              <a:rPr lang="es-MX" sz="2800" dirty="0" smtClean="0"/>
              <a:t>Territoriales;</a:t>
            </a:r>
            <a:endParaRPr lang="es-MX" sz="2800" dirty="0"/>
          </a:p>
        </p:txBody>
      </p:sp>
    </p:spTree>
    <p:extLst>
      <p:ext uri="{BB962C8B-B14F-4D97-AF65-F5344CB8AC3E}">
        <p14:creationId xmlns:p14="http://schemas.microsoft.com/office/powerpoint/2010/main" val="295014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5351464"/>
            <a:ext cx="180038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ítulo 1"/>
          <p:cNvSpPr txBox="1">
            <a:spLocks/>
          </p:cNvSpPr>
          <p:nvPr/>
        </p:nvSpPr>
        <p:spPr>
          <a:xfrm>
            <a:off x="1080121" y="612155"/>
            <a:ext cx="14617749" cy="2016224"/>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Obligaciones de Transparencia Específicas a cumplir por las Alcaldías de la Ciudad de México</a:t>
            </a:r>
            <a:endParaRPr lang="es-MX" sz="4800" b="1" dirty="0">
              <a:latin typeface="+mn-lt"/>
            </a:endParaRPr>
          </a:p>
        </p:txBody>
      </p:sp>
      <p:sp>
        <p:nvSpPr>
          <p:cNvPr id="23" name="22 Rectángulo"/>
          <p:cNvSpPr/>
          <p:nvPr/>
        </p:nvSpPr>
        <p:spPr>
          <a:xfrm>
            <a:off x="576189" y="3060427"/>
            <a:ext cx="15769752" cy="7417385"/>
          </a:xfrm>
          <a:prstGeom prst="rect">
            <a:avLst/>
          </a:prstGeom>
        </p:spPr>
        <p:txBody>
          <a:bodyPr wrap="square" lIns="91408" tIns="45705" rIns="91408" bIns="45705">
            <a:spAutoFit/>
          </a:bodyPr>
          <a:lstStyle/>
          <a:p>
            <a:pPr algn="just"/>
            <a:r>
              <a:rPr lang="es-MX" sz="2800" dirty="0"/>
              <a:t>VI. En el caso de la información sobre programas de ayudas o subsidios, </a:t>
            </a:r>
            <a:r>
              <a:rPr lang="es-MX" sz="2800" dirty="0" smtClean="0"/>
              <a:t>se deberá </a:t>
            </a:r>
            <a:r>
              <a:rPr lang="es-MX" sz="2800" dirty="0"/>
              <a:t>considerar toda aquella información sobre los programas sociales, </a:t>
            </a:r>
            <a:r>
              <a:rPr lang="es-MX" sz="2800" dirty="0" smtClean="0"/>
              <a:t>sus montos </a:t>
            </a:r>
            <a:r>
              <a:rPr lang="es-MX" sz="2800" dirty="0"/>
              <a:t>y padrón de beneficiarios;</a:t>
            </a:r>
          </a:p>
          <a:p>
            <a:pPr algn="just"/>
            <a:r>
              <a:rPr lang="es-MX" sz="2800" dirty="0">
                <a:effectLst>
                  <a:outerShdw blurRad="38100" dist="38100" dir="2700000" algn="tl">
                    <a:srgbClr val="000000">
                      <a:alpha val="43137"/>
                    </a:srgbClr>
                  </a:outerShdw>
                </a:effectLst>
              </a:rPr>
              <a:t>VII. Los Programas de Desarrollo Delegacionales, o su equivalente, </a:t>
            </a:r>
            <a:r>
              <a:rPr lang="es-MX" sz="2800" dirty="0" smtClean="0">
                <a:effectLst>
                  <a:outerShdw blurRad="38100" dist="38100" dir="2700000" algn="tl">
                    <a:srgbClr val="000000">
                      <a:alpha val="43137"/>
                    </a:srgbClr>
                  </a:outerShdw>
                </a:effectLst>
              </a:rPr>
              <a:t>vinculados con </a:t>
            </a:r>
            <a:r>
              <a:rPr lang="es-MX" sz="2800" dirty="0">
                <a:effectLst>
                  <a:outerShdw blurRad="38100" dist="38100" dir="2700000" algn="tl">
                    <a:srgbClr val="000000">
                      <a:alpha val="43137"/>
                    </a:srgbClr>
                  </a:outerShdw>
                </a:effectLst>
              </a:rPr>
              <a:t>sus programas operativos anuales y sectoriales y los respectivos </a:t>
            </a:r>
            <a:r>
              <a:rPr lang="es-MX" sz="2800" dirty="0" smtClean="0">
                <a:effectLst>
                  <a:outerShdw blurRad="38100" dist="38100" dir="2700000" algn="tl">
                    <a:srgbClr val="000000">
                      <a:alpha val="43137"/>
                    </a:srgbClr>
                  </a:outerShdw>
                </a:effectLst>
              </a:rPr>
              <a:t>indicadores de </a:t>
            </a:r>
            <a:r>
              <a:rPr lang="es-MX" sz="2800" dirty="0">
                <a:effectLst>
                  <a:outerShdw blurRad="38100" dist="38100" dir="2700000" algn="tl">
                    <a:srgbClr val="000000">
                      <a:alpha val="43137"/>
                    </a:srgbClr>
                  </a:outerShdw>
                </a:effectLst>
              </a:rPr>
              <a:t>gestión que permitan conocer las metas, por unidad responsable, así como </a:t>
            </a:r>
            <a:r>
              <a:rPr lang="es-MX" sz="2800" dirty="0" smtClean="0">
                <a:effectLst>
                  <a:outerShdw blurRad="38100" dist="38100" dir="2700000" algn="tl">
                    <a:srgbClr val="000000">
                      <a:alpha val="43137"/>
                    </a:srgbClr>
                  </a:outerShdw>
                </a:effectLst>
              </a:rPr>
              <a:t>los avances </a:t>
            </a:r>
            <a:r>
              <a:rPr lang="es-MX" sz="2800" dirty="0">
                <a:effectLst>
                  <a:outerShdw blurRad="38100" dist="38100" dir="2700000" algn="tl">
                    <a:srgbClr val="000000">
                      <a:alpha val="43137"/>
                    </a:srgbClr>
                  </a:outerShdw>
                </a:effectLst>
              </a:rPr>
              <a:t>físico y financiero, para cada una de las metas. Sobre los indicadores </a:t>
            </a:r>
            <a:r>
              <a:rPr lang="es-MX" sz="2800" dirty="0" smtClean="0">
                <a:effectLst>
                  <a:outerShdw blurRad="38100" dist="38100" dir="2700000" algn="tl">
                    <a:srgbClr val="000000">
                      <a:alpha val="43137"/>
                    </a:srgbClr>
                  </a:outerShdw>
                </a:effectLst>
              </a:rPr>
              <a:t>de gestión </a:t>
            </a:r>
            <a:r>
              <a:rPr lang="es-MX" sz="2800" dirty="0">
                <a:effectLst>
                  <a:outerShdw blurRad="38100" dist="38100" dir="2700000" algn="tl">
                    <a:srgbClr val="000000">
                      <a:alpha val="43137"/>
                    </a:srgbClr>
                  </a:outerShdw>
                </a:effectLst>
              </a:rPr>
              <a:t>se deberá difundir, además, el método de evaluación con una </a:t>
            </a:r>
            <a:r>
              <a:rPr lang="es-MX" sz="2800" dirty="0" smtClean="0">
                <a:effectLst>
                  <a:outerShdw blurRad="38100" dist="38100" dir="2700000" algn="tl">
                    <a:srgbClr val="000000">
                      <a:alpha val="43137"/>
                    </a:srgbClr>
                  </a:outerShdw>
                </a:effectLst>
              </a:rPr>
              <a:t>justificación de </a:t>
            </a:r>
            <a:r>
              <a:rPr lang="es-MX" sz="2800" dirty="0">
                <a:effectLst>
                  <a:outerShdw blurRad="38100" dist="38100" dir="2700000" algn="tl">
                    <a:srgbClr val="000000">
                      <a:alpha val="43137"/>
                    </a:srgbClr>
                  </a:outerShdw>
                </a:effectLst>
              </a:rPr>
              <a:t>los resultados obtenidos y el monto de los recursos públicos asignados para </a:t>
            </a:r>
            <a:r>
              <a:rPr lang="es-MX" sz="2800" dirty="0" smtClean="0">
                <a:effectLst>
                  <a:outerShdw blurRad="38100" dist="38100" dir="2700000" algn="tl">
                    <a:srgbClr val="000000">
                      <a:alpha val="43137"/>
                    </a:srgbClr>
                  </a:outerShdw>
                </a:effectLst>
              </a:rPr>
              <a:t>su cumplimiento</a:t>
            </a:r>
            <a:r>
              <a:rPr lang="es-MX" sz="2800" dirty="0">
                <a:effectLst>
                  <a:outerShdw blurRad="38100" dist="38100" dir="2700000" algn="tl">
                    <a:srgbClr val="000000">
                      <a:alpha val="43137"/>
                    </a:srgbClr>
                  </a:outerShdw>
                </a:effectLst>
              </a:rPr>
              <a:t>;</a:t>
            </a:r>
          </a:p>
          <a:p>
            <a:pPr algn="just"/>
            <a:r>
              <a:rPr lang="es-MX" sz="2800" dirty="0"/>
              <a:t>VIII. La información desagregada sobre el presupuesto que destinaran al rubro </a:t>
            </a:r>
            <a:r>
              <a:rPr lang="es-MX" sz="2800" dirty="0" smtClean="0"/>
              <a:t>de mercados</a:t>
            </a:r>
            <a:r>
              <a:rPr lang="es-MX" sz="2800" dirty="0"/>
              <a:t>, así como el padrón de locatarios, nombre y ubicación de los </a:t>
            </a:r>
            <a:r>
              <a:rPr lang="es-MX" sz="2800" dirty="0" smtClean="0"/>
              <a:t>mercados públicos </a:t>
            </a:r>
            <a:r>
              <a:rPr lang="es-MX" sz="2800" dirty="0"/>
              <a:t>en su demarcación territorial;</a:t>
            </a:r>
          </a:p>
          <a:p>
            <a:pPr algn="just"/>
            <a:r>
              <a:rPr lang="es-MX" sz="2800" dirty="0">
                <a:effectLst>
                  <a:outerShdw blurRad="38100" dist="38100" dir="2700000" algn="tl">
                    <a:srgbClr val="000000">
                      <a:alpha val="43137"/>
                    </a:srgbClr>
                  </a:outerShdw>
                </a:effectLst>
              </a:rPr>
              <a:t>IX. La Autoridad de las Demarcaciones Territoriales deberá publicar y difundir </a:t>
            </a:r>
            <a:r>
              <a:rPr lang="es-MX" sz="2800" dirty="0" smtClean="0">
                <a:effectLst>
                  <a:outerShdw blurRad="38100" dist="38100" dir="2700000" algn="tl">
                    <a:srgbClr val="000000">
                      <a:alpha val="43137"/>
                    </a:srgbClr>
                  </a:outerShdw>
                </a:effectLst>
              </a:rPr>
              <a:t>a través </a:t>
            </a:r>
            <a:r>
              <a:rPr lang="es-MX" sz="2800" dirty="0">
                <a:effectLst>
                  <a:outerShdw blurRad="38100" dist="38100" dir="2700000" algn="tl">
                    <a:srgbClr val="000000">
                      <a:alpha val="43137"/>
                    </a:srgbClr>
                  </a:outerShdw>
                </a:effectLst>
              </a:rPr>
              <a:t>de medios impresos o electrónicos información vigente y actualizada </a:t>
            </a:r>
            <a:r>
              <a:rPr lang="es-MX" sz="2800" dirty="0" smtClean="0">
                <a:effectLst>
                  <a:outerShdw blurRad="38100" dist="38100" dir="2700000" algn="tl">
                    <a:srgbClr val="000000">
                      <a:alpha val="43137"/>
                    </a:srgbClr>
                  </a:outerShdw>
                </a:effectLst>
              </a:rPr>
              <a:t>del gasto </a:t>
            </a:r>
            <a:r>
              <a:rPr lang="es-MX" sz="2800" dirty="0">
                <a:effectLst>
                  <a:outerShdw blurRad="38100" dist="38100" dir="2700000" algn="tl">
                    <a:srgbClr val="000000">
                      <a:alpha val="43137"/>
                    </a:srgbClr>
                  </a:outerShdw>
                </a:effectLst>
              </a:rPr>
              <a:t>realizado por concepto de pago de asesorías</a:t>
            </a:r>
            <a:r>
              <a:rPr lang="es-MX" sz="2800" dirty="0" smtClean="0">
                <a:effectLst>
                  <a:outerShdw blurRad="38100" dist="38100" dir="2700000" algn="tl">
                    <a:srgbClr val="000000">
                      <a:alpha val="43137"/>
                    </a:srgbClr>
                  </a:outerShdw>
                </a:effectLst>
              </a:rPr>
              <a:t>;</a:t>
            </a:r>
          </a:p>
          <a:p>
            <a:pPr algn="just"/>
            <a:r>
              <a:rPr lang="es-MX" sz="2800" dirty="0"/>
              <a:t>X. Publicar domicilio, número telefónico y nombre del responsable del Centro </a:t>
            </a:r>
            <a:r>
              <a:rPr lang="es-MX" sz="2800" dirty="0" smtClean="0"/>
              <a:t>de Servicios y Atención Ciudadana o su equivalente;</a:t>
            </a:r>
          </a:p>
          <a:p>
            <a:pPr algn="just"/>
            <a:r>
              <a:rPr lang="es-MX" sz="2800" dirty="0">
                <a:effectLst>
                  <a:outerShdw blurRad="38100" dist="38100" dir="2700000" algn="tl">
                    <a:srgbClr val="000000">
                      <a:alpha val="43137"/>
                    </a:srgbClr>
                  </a:outerShdw>
                </a:effectLst>
              </a:rPr>
              <a:t>XI. La publicación del padrón de contralores ciudadanos que participan en </a:t>
            </a:r>
            <a:r>
              <a:rPr lang="es-MX" sz="2800" dirty="0" smtClean="0">
                <a:effectLst>
                  <a:outerShdw blurRad="38100" dist="38100" dir="2700000" algn="tl">
                    <a:srgbClr val="000000">
                      <a:alpha val="43137"/>
                    </a:srgbClr>
                  </a:outerShdw>
                </a:effectLst>
              </a:rPr>
              <a:t>los distintos </a:t>
            </a:r>
            <a:r>
              <a:rPr lang="es-MX" sz="2800" dirty="0">
                <a:effectLst>
                  <a:outerShdw blurRad="38100" dist="38100" dir="2700000" algn="tl">
                    <a:srgbClr val="000000">
                      <a:alpha val="43137"/>
                    </a:srgbClr>
                  </a:outerShdw>
                </a:effectLst>
              </a:rPr>
              <a:t>comités de la administración pública de la delegación;</a:t>
            </a:r>
          </a:p>
          <a:p>
            <a:pPr algn="just"/>
            <a:r>
              <a:rPr lang="es-MX" sz="2800" dirty="0"/>
              <a:t>XII. La publicación de los montos asignados, desglose y avance trimestral </a:t>
            </a:r>
            <a:r>
              <a:rPr lang="es-MX" sz="2800" dirty="0" smtClean="0"/>
              <a:t>del Presupuesto </a:t>
            </a:r>
            <a:r>
              <a:rPr lang="es-MX" sz="2800" dirty="0"/>
              <a:t>Participativo; y</a:t>
            </a:r>
          </a:p>
          <a:p>
            <a:pPr algn="just"/>
            <a:r>
              <a:rPr lang="es-MX" sz="2800" dirty="0"/>
              <a:t>XIII. Calendario con horarios, número de unidad y teléfonos de servicio </a:t>
            </a:r>
            <a:r>
              <a:rPr lang="es-MX" sz="2800" dirty="0" smtClean="0"/>
              <a:t>de recolección </a:t>
            </a:r>
            <a:r>
              <a:rPr lang="es-MX" sz="2800" dirty="0"/>
              <a:t>de basura;</a:t>
            </a:r>
          </a:p>
        </p:txBody>
      </p:sp>
    </p:spTree>
    <p:extLst>
      <p:ext uri="{BB962C8B-B14F-4D97-AF65-F5344CB8AC3E}">
        <p14:creationId xmlns:p14="http://schemas.microsoft.com/office/powerpoint/2010/main" val="230666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5351464"/>
            <a:ext cx="180038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ítulo 1"/>
          <p:cNvSpPr txBox="1">
            <a:spLocks/>
          </p:cNvSpPr>
          <p:nvPr/>
        </p:nvSpPr>
        <p:spPr>
          <a:xfrm>
            <a:off x="1080121" y="612155"/>
            <a:ext cx="14617749" cy="2016224"/>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800" b="1" dirty="0" smtClean="0">
                <a:latin typeface="+mn-lt"/>
              </a:rPr>
              <a:t>Obligaciones de Transparencia Específicas a cumplir por las Alcaldías de la Ciudad de México</a:t>
            </a:r>
            <a:endParaRPr lang="es-MX" sz="4800" b="1" dirty="0">
              <a:latin typeface="+mn-lt"/>
            </a:endParaRPr>
          </a:p>
        </p:txBody>
      </p:sp>
      <p:sp>
        <p:nvSpPr>
          <p:cNvPr id="22" name="21 Rectángulo"/>
          <p:cNvSpPr/>
          <p:nvPr/>
        </p:nvSpPr>
        <p:spPr>
          <a:xfrm>
            <a:off x="576189" y="2917011"/>
            <a:ext cx="15769752" cy="7848272"/>
          </a:xfrm>
          <a:prstGeom prst="rect">
            <a:avLst/>
          </a:prstGeom>
        </p:spPr>
        <p:txBody>
          <a:bodyPr wrap="square" lIns="91408" tIns="45705" rIns="91408" bIns="45705">
            <a:spAutoFit/>
          </a:bodyPr>
          <a:lstStyle/>
          <a:p>
            <a:pPr algn="just"/>
            <a:r>
              <a:rPr lang="es-MX" sz="2800" dirty="0"/>
              <a:t>XIV. Los Planes y Programas de Desarrollo Urbano y las </a:t>
            </a:r>
            <a:r>
              <a:rPr lang="es-MX" sz="2800" dirty="0" smtClean="0"/>
              <a:t>certificaciones actualizadas </a:t>
            </a:r>
            <a:r>
              <a:rPr lang="es-MX" sz="2800" dirty="0"/>
              <a:t>de uso del suelo que se hayan expedido, procurando </a:t>
            </a:r>
            <a:r>
              <a:rPr lang="es-MX" sz="2800" dirty="0" smtClean="0"/>
              <a:t>su </a:t>
            </a:r>
            <a:r>
              <a:rPr lang="es-MX" sz="2800" dirty="0" err="1" smtClean="0"/>
              <a:t>georreferenciación</a:t>
            </a:r>
            <a:r>
              <a:rPr lang="es-MX" sz="2800" dirty="0" smtClean="0"/>
              <a:t> </a:t>
            </a:r>
            <a:r>
              <a:rPr lang="es-MX" sz="2800" dirty="0"/>
              <a:t>o imagen;</a:t>
            </a:r>
          </a:p>
          <a:p>
            <a:pPr algn="just"/>
            <a:r>
              <a:rPr lang="es-MX" sz="2800" dirty="0">
                <a:effectLst>
                  <a:outerShdw blurRad="38100" dist="38100" dir="2700000" algn="tl">
                    <a:srgbClr val="000000">
                      <a:alpha val="43137"/>
                    </a:srgbClr>
                  </a:outerShdw>
                </a:effectLst>
              </a:rPr>
              <a:t>XV. El padrón actualizado de los giros mercantiles que funcionen en su </a:t>
            </a:r>
            <a:r>
              <a:rPr lang="es-MX" sz="2800" dirty="0" smtClean="0">
                <a:effectLst>
                  <a:outerShdw blurRad="38100" dist="38100" dir="2700000" algn="tl">
                    <a:srgbClr val="000000">
                      <a:alpha val="43137"/>
                    </a:srgbClr>
                  </a:outerShdw>
                </a:effectLst>
              </a:rPr>
              <a:t>jurisdicción y </a:t>
            </a:r>
            <a:r>
              <a:rPr lang="es-MX" sz="2800" dirty="0">
                <a:effectLst>
                  <a:outerShdw blurRad="38100" dist="38100" dir="2700000" algn="tl">
                    <a:srgbClr val="000000">
                      <a:alpha val="43137"/>
                    </a:srgbClr>
                  </a:outerShdw>
                </a:effectLst>
              </a:rPr>
              <a:t>las licencias y autorizaciones otorgadas para el funcionamiento de los </a:t>
            </a:r>
            <a:r>
              <a:rPr lang="es-MX" sz="2800" dirty="0" smtClean="0">
                <a:effectLst>
                  <a:outerShdw blurRad="38100" dist="38100" dir="2700000" algn="tl">
                    <a:srgbClr val="000000">
                      <a:alpha val="43137"/>
                    </a:srgbClr>
                  </a:outerShdw>
                </a:effectLst>
              </a:rPr>
              <a:t>giros sujetos </a:t>
            </a:r>
            <a:r>
              <a:rPr lang="es-MX" sz="2800" dirty="0">
                <a:effectLst>
                  <a:outerShdw blurRad="38100" dist="38100" dir="2700000" algn="tl">
                    <a:srgbClr val="000000">
                      <a:alpha val="43137"/>
                    </a:srgbClr>
                  </a:outerShdw>
                </a:effectLst>
              </a:rPr>
              <a:t>a las leyes y reglamentos aplicables;</a:t>
            </a:r>
          </a:p>
          <a:p>
            <a:pPr algn="just"/>
            <a:r>
              <a:rPr lang="es-MX" sz="2800" dirty="0"/>
              <a:t>XVI. El Programa de Seguridad Pública de la demarcación;</a:t>
            </a:r>
          </a:p>
          <a:p>
            <a:pPr algn="just"/>
            <a:r>
              <a:rPr lang="es-MX" sz="2800" dirty="0">
                <a:effectLst>
                  <a:outerShdw blurRad="38100" dist="38100" dir="2700000" algn="tl">
                    <a:srgbClr val="000000">
                      <a:alpha val="43137"/>
                    </a:srgbClr>
                  </a:outerShdw>
                </a:effectLst>
              </a:rPr>
              <a:t>XVII. Los proyectos productivos, que en el ámbito de su jurisdicción, protejan </a:t>
            </a:r>
            <a:r>
              <a:rPr lang="es-MX" sz="2800" dirty="0" smtClean="0">
                <a:effectLst>
                  <a:outerShdw blurRad="38100" dist="38100" dir="2700000" algn="tl">
                    <a:srgbClr val="000000">
                      <a:alpha val="43137"/>
                    </a:srgbClr>
                  </a:outerShdw>
                </a:effectLst>
              </a:rPr>
              <a:t>e incentiven </a:t>
            </a:r>
            <a:r>
              <a:rPr lang="es-MX" sz="2800" dirty="0">
                <a:effectLst>
                  <a:outerShdw blurRad="38100" dist="38100" dir="2700000" algn="tl">
                    <a:srgbClr val="000000">
                      <a:alpha val="43137"/>
                    </a:srgbClr>
                  </a:outerShdw>
                </a:effectLst>
              </a:rPr>
              <a:t>el empleo, de acuerdo a los programas, lineamientos y políticas que </a:t>
            </a:r>
            <a:r>
              <a:rPr lang="es-MX" sz="2800" dirty="0" smtClean="0">
                <a:effectLst>
                  <a:outerShdw blurRad="38100" dist="38100" dir="2700000" algn="tl">
                    <a:srgbClr val="000000">
                      <a:alpha val="43137"/>
                    </a:srgbClr>
                  </a:outerShdw>
                </a:effectLst>
              </a:rPr>
              <a:t>en materia </a:t>
            </a:r>
            <a:r>
              <a:rPr lang="es-MX" sz="2800" dirty="0">
                <a:effectLst>
                  <a:outerShdw blurRad="38100" dist="38100" dir="2700000" algn="tl">
                    <a:srgbClr val="000000">
                      <a:alpha val="43137"/>
                    </a:srgbClr>
                  </a:outerShdw>
                </a:effectLst>
              </a:rPr>
              <a:t>de fomento, desarrollo e inversión económica emitan las </a:t>
            </a:r>
            <a:r>
              <a:rPr lang="es-MX" sz="2800" dirty="0" smtClean="0">
                <a:effectLst>
                  <a:outerShdw blurRad="38100" dist="38100" dir="2700000" algn="tl">
                    <a:srgbClr val="000000">
                      <a:alpha val="43137"/>
                    </a:srgbClr>
                  </a:outerShdw>
                </a:effectLst>
              </a:rPr>
              <a:t>dependencias correspondientes</a:t>
            </a:r>
            <a:r>
              <a:rPr lang="es-MX" sz="2800" dirty="0">
                <a:effectLst>
                  <a:outerShdw blurRad="38100" dist="38100" dir="2700000" algn="tl">
                    <a:srgbClr val="000000">
                      <a:alpha val="43137"/>
                    </a:srgbClr>
                  </a:outerShdw>
                </a:effectLst>
              </a:rPr>
              <a:t>;</a:t>
            </a:r>
          </a:p>
          <a:p>
            <a:pPr algn="just"/>
            <a:r>
              <a:rPr lang="es-MX" sz="2800" dirty="0"/>
              <a:t>XVIII. Los avisos de obra dentro de su jurisdicción;</a:t>
            </a:r>
          </a:p>
          <a:p>
            <a:pPr algn="just"/>
            <a:r>
              <a:rPr lang="es-MX" sz="2800" dirty="0">
                <a:effectLst>
                  <a:outerShdw blurRad="38100" dist="38100" dir="2700000" algn="tl">
                    <a:srgbClr val="000000">
                      <a:alpha val="43137"/>
                    </a:srgbClr>
                  </a:outerShdw>
                </a:effectLst>
              </a:rPr>
              <a:t>XIX. Las autorizaciones de los números oficiales y alineamientos;</a:t>
            </a:r>
          </a:p>
          <a:p>
            <a:pPr algn="just"/>
            <a:r>
              <a:rPr lang="es-MX" sz="2800" dirty="0"/>
              <a:t>XX. Los permisos para el uso de la vía pública;</a:t>
            </a:r>
          </a:p>
          <a:p>
            <a:pPr algn="just"/>
            <a:r>
              <a:rPr lang="es-MX" sz="2800" dirty="0">
                <a:effectLst>
                  <a:outerShdw blurRad="38100" dist="38100" dir="2700000" algn="tl">
                    <a:srgbClr val="000000">
                      <a:alpha val="43137"/>
                    </a:srgbClr>
                  </a:outerShdw>
                </a:effectLst>
              </a:rPr>
              <a:t>XXI. Los programas y acciones de apoyo que incentiven la equidad de género </a:t>
            </a:r>
            <a:r>
              <a:rPr lang="es-MX" sz="2800" dirty="0" smtClean="0">
                <a:effectLst>
                  <a:outerShdw blurRad="38100" dist="38100" dir="2700000" algn="tl">
                    <a:srgbClr val="000000">
                      <a:alpha val="43137"/>
                    </a:srgbClr>
                  </a:outerShdw>
                </a:effectLst>
              </a:rPr>
              <a:t>en los </a:t>
            </a:r>
            <a:r>
              <a:rPr lang="es-MX" sz="2800" dirty="0">
                <a:effectLst>
                  <a:outerShdw blurRad="38100" dist="38100" dir="2700000" algn="tl">
                    <a:srgbClr val="000000">
                      <a:alpha val="43137"/>
                    </a:srgbClr>
                  </a:outerShdw>
                </a:effectLst>
              </a:rPr>
              <a:t>diversos ámbitos del desarrollo;</a:t>
            </a:r>
          </a:p>
          <a:p>
            <a:pPr algn="just"/>
            <a:r>
              <a:rPr lang="es-MX" sz="2800" dirty="0"/>
              <a:t>XXII. Los programas y acciones relacionados con la preservación del </a:t>
            </a:r>
            <a:r>
              <a:rPr lang="es-MX" sz="2800" dirty="0" smtClean="0"/>
              <a:t>equilibrio ecológico</a:t>
            </a:r>
            <a:r>
              <a:rPr lang="es-MX" sz="2800" dirty="0"/>
              <a:t>; la adquisición de reservas territoriales en su caso; y la protección </a:t>
            </a:r>
            <a:r>
              <a:rPr lang="es-MX" sz="2800" dirty="0" smtClean="0"/>
              <a:t>al ambiente</a:t>
            </a:r>
            <a:r>
              <a:rPr lang="es-MX" sz="2800" dirty="0"/>
              <a:t>, en su ámbito de competencia;</a:t>
            </a:r>
          </a:p>
          <a:p>
            <a:pPr algn="just"/>
            <a:r>
              <a:rPr lang="es-MX" sz="2800" dirty="0">
                <a:effectLst>
                  <a:outerShdw blurRad="38100" dist="38100" dir="2700000" algn="tl">
                    <a:srgbClr val="000000">
                      <a:alpha val="43137"/>
                    </a:srgbClr>
                  </a:outerShdw>
                </a:effectLst>
              </a:rPr>
              <a:t>XXIII. Calendario de audiencias públicas y de recorridos del titular del </a:t>
            </a:r>
            <a:r>
              <a:rPr lang="es-MX" sz="2800" dirty="0" smtClean="0">
                <a:effectLst>
                  <a:outerShdw blurRad="38100" dist="38100" dir="2700000" algn="tl">
                    <a:srgbClr val="000000">
                      <a:alpha val="43137"/>
                    </a:srgbClr>
                  </a:outerShdw>
                </a:effectLst>
              </a:rPr>
              <a:t>órgano político </a:t>
            </a:r>
            <a:r>
              <a:rPr lang="es-MX" sz="2800" dirty="0">
                <a:effectLst>
                  <a:outerShdw blurRad="38100" dist="38100" dir="2700000" algn="tl">
                    <a:srgbClr val="000000">
                      <a:alpha val="43137"/>
                    </a:srgbClr>
                  </a:outerShdw>
                </a:effectLst>
              </a:rPr>
              <a:t>administrativo, alcaldía o demarcación territorial; y</a:t>
            </a:r>
          </a:p>
          <a:p>
            <a:pPr algn="just"/>
            <a:r>
              <a:rPr lang="es-MX" sz="2800" dirty="0"/>
              <a:t>XXIV. El informe de labores presentado ante el Consejo Ciudadano </a:t>
            </a:r>
            <a:r>
              <a:rPr lang="es-MX" sz="2800" dirty="0" smtClean="0"/>
              <a:t>Delegacional.</a:t>
            </a:r>
            <a:endParaRPr lang="es-MX" sz="2800" dirty="0"/>
          </a:p>
        </p:txBody>
      </p:sp>
    </p:spTree>
    <p:extLst>
      <p:ext uri="{BB962C8B-B14F-4D97-AF65-F5344CB8AC3E}">
        <p14:creationId xmlns:p14="http://schemas.microsoft.com/office/powerpoint/2010/main" val="260663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5351464"/>
            <a:ext cx="180038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ítulo 1"/>
          <p:cNvSpPr txBox="1">
            <a:spLocks/>
          </p:cNvSpPr>
          <p:nvPr/>
        </p:nvSpPr>
        <p:spPr>
          <a:xfrm>
            <a:off x="1080121" y="972196"/>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900" b="1" dirty="0">
                <a:latin typeface="+mn-lt"/>
              </a:rPr>
              <a:t>Importancia de la transparencia</a:t>
            </a:r>
          </a:p>
        </p:txBody>
      </p:sp>
      <p:sp>
        <p:nvSpPr>
          <p:cNvPr id="23" name="22 Rectángulo"/>
          <p:cNvSpPr/>
          <p:nvPr/>
        </p:nvSpPr>
        <p:spPr>
          <a:xfrm>
            <a:off x="576189" y="2631877"/>
            <a:ext cx="15481719" cy="4431952"/>
          </a:xfrm>
          <a:prstGeom prst="rect">
            <a:avLst/>
          </a:prstGeom>
        </p:spPr>
        <p:txBody>
          <a:bodyPr wrap="square" lIns="91408" tIns="45705" rIns="91408" bIns="45705">
            <a:spAutoFit/>
          </a:bodyPr>
          <a:lstStyle/>
          <a:p>
            <a:pPr algn="just"/>
            <a:r>
              <a:rPr lang="es-MX" sz="3500" dirty="0"/>
              <a:t>La Transparencia es un aspecto </a:t>
            </a:r>
            <a:r>
              <a:rPr lang="es-MX" sz="3500" b="1" dirty="0"/>
              <a:t>fundamental en toda Democracia</a:t>
            </a:r>
            <a:r>
              <a:rPr lang="es-MX" sz="3500" dirty="0"/>
              <a:t>, toda vez que coadyuva a definir el tipo de poder político:</a:t>
            </a:r>
          </a:p>
          <a:p>
            <a:pPr algn="just"/>
            <a:endParaRPr lang="es-MX" sz="1900" dirty="0"/>
          </a:p>
          <a:p>
            <a:pPr lvl="1" algn="just">
              <a:buFont typeface="Wingdings" pitchFamily="2" charset="2"/>
              <a:buChar char="§"/>
            </a:pPr>
            <a:r>
              <a:rPr lang="es-MX" sz="3500" dirty="0"/>
              <a:t> Quién elige a los gobernantes ?</a:t>
            </a:r>
          </a:p>
          <a:p>
            <a:pPr lvl="1" algn="just">
              <a:buFont typeface="Wingdings" pitchFamily="2" charset="2"/>
              <a:buChar char="§"/>
            </a:pPr>
            <a:r>
              <a:rPr lang="es-MX" sz="3500" dirty="0"/>
              <a:t> Cuánto duran en el poder</a:t>
            </a:r>
            <a:r>
              <a:rPr lang="es-MX" sz="2700" dirty="0"/>
              <a:t> </a:t>
            </a:r>
            <a:r>
              <a:rPr lang="es-MX" sz="3500" dirty="0">
                <a:solidFill>
                  <a:prstClr val="black"/>
                </a:solidFill>
              </a:rPr>
              <a:t>?</a:t>
            </a:r>
          </a:p>
          <a:p>
            <a:pPr lvl="1" algn="just">
              <a:buFont typeface="Wingdings" pitchFamily="2" charset="2"/>
              <a:buChar char="§"/>
            </a:pPr>
            <a:r>
              <a:rPr lang="es-MX" sz="3500" dirty="0">
                <a:solidFill>
                  <a:prstClr val="black"/>
                </a:solidFill>
              </a:rPr>
              <a:t> A quién pertenece la información ?</a:t>
            </a:r>
          </a:p>
          <a:p>
            <a:pPr lvl="1" algn="just">
              <a:buFont typeface="Wingdings" pitchFamily="2" charset="2"/>
              <a:buChar char="§"/>
            </a:pPr>
            <a:r>
              <a:rPr lang="es-MX" sz="3500" dirty="0">
                <a:solidFill>
                  <a:prstClr val="black"/>
                </a:solidFill>
              </a:rPr>
              <a:t> Impacto en el proceso de </a:t>
            </a:r>
            <a:r>
              <a:rPr lang="es-MX" sz="3500" b="1" dirty="0">
                <a:solidFill>
                  <a:prstClr val="black"/>
                </a:solidFill>
              </a:rPr>
              <a:t>toma de decisiones</a:t>
            </a:r>
          </a:p>
          <a:p>
            <a:pPr algn="just"/>
            <a:endParaRPr lang="es-MX" sz="1800" dirty="0">
              <a:solidFill>
                <a:prstClr val="black"/>
              </a:solidFill>
            </a:endParaRPr>
          </a:p>
          <a:p>
            <a:pPr algn="just"/>
            <a:r>
              <a:rPr lang="es-MX" sz="3500" dirty="0">
                <a:solidFill>
                  <a:prstClr val="black"/>
                </a:solidFill>
              </a:rPr>
              <a:t>Establece los fundamentos del poder político y el tipo de gobernanza imperante</a:t>
            </a:r>
            <a:endParaRPr lang="es-MX" sz="2700" dirty="0"/>
          </a:p>
        </p:txBody>
      </p:sp>
      <p:sp>
        <p:nvSpPr>
          <p:cNvPr id="24" name="23 Rectángulo"/>
          <p:cNvSpPr/>
          <p:nvPr/>
        </p:nvSpPr>
        <p:spPr>
          <a:xfrm>
            <a:off x="7848997" y="9397131"/>
            <a:ext cx="1296144" cy="1000264"/>
          </a:xfrm>
          <a:prstGeom prst="rect">
            <a:avLst/>
          </a:prstGeom>
        </p:spPr>
        <p:txBody>
          <a:bodyPr wrap="square" lIns="91429" tIns="45715" rIns="91429" bIns="45715">
            <a:spAutoFit/>
          </a:bodyPr>
          <a:lstStyle/>
          <a:p>
            <a:pPr algn="ctr"/>
            <a:r>
              <a:rPr lang="es-MX" sz="5900" b="1" dirty="0"/>
              <a:t>VS</a:t>
            </a:r>
            <a:endParaRPr lang="es-MX" sz="5900" dirty="0"/>
          </a:p>
        </p:txBody>
      </p:sp>
      <p:sp>
        <p:nvSpPr>
          <p:cNvPr id="25" name="24 Rectángulo"/>
          <p:cNvSpPr/>
          <p:nvPr/>
        </p:nvSpPr>
        <p:spPr>
          <a:xfrm>
            <a:off x="3960564" y="11269338"/>
            <a:ext cx="2808313" cy="507821"/>
          </a:xfrm>
          <a:prstGeom prst="rect">
            <a:avLst/>
          </a:prstGeom>
        </p:spPr>
        <p:txBody>
          <a:bodyPr wrap="square" lIns="91429" tIns="45715" rIns="91429" bIns="45715">
            <a:spAutoFit/>
          </a:bodyPr>
          <a:lstStyle/>
          <a:p>
            <a:pPr algn="ctr"/>
            <a:r>
              <a:rPr lang="es-MX" sz="2700" b="1" dirty="0"/>
              <a:t>Autoritarismo</a:t>
            </a:r>
            <a:endParaRPr lang="es-MX" sz="2700" dirty="0"/>
          </a:p>
        </p:txBody>
      </p:sp>
      <p:sp>
        <p:nvSpPr>
          <p:cNvPr id="26" name="25 Rectángulo"/>
          <p:cNvSpPr/>
          <p:nvPr/>
        </p:nvSpPr>
        <p:spPr>
          <a:xfrm>
            <a:off x="9361166" y="11149107"/>
            <a:ext cx="4896544" cy="507821"/>
          </a:xfrm>
          <a:prstGeom prst="rect">
            <a:avLst/>
          </a:prstGeom>
        </p:spPr>
        <p:txBody>
          <a:bodyPr wrap="square" lIns="91429" tIns="45715" rIns="91429" bIns="45715">
            <a:spAutoFit/>
          </a:bodyPr>
          <a:lstStyle/>
          <a:p>
            <a:pPr algn="ctr"/>
            <a:r>
              <a:rPr lang="es-MX" sz="2700" b="1" dirty="0"/>
              <a:t>Gobernanza Democrática</a:t>
            </a:r>
            <a:endParaRPr lang="es-MX" sz="2700" dirty="0"/>
          </a:p>
        </p:txBody>
      </p:sp>
      <p:pic>
        <p:nvPicPr>
          <p:cNvPr id="27" name="Picture 2"/>
          <p:cNvPicPr>
            <a:picLocks noChangeAspect="1" noChangeArrowheads="1"/>
          </p:cNvPicPr>
          <p:nvPr/>
        </p:nvPicPr>
        <p:blipFill>
          <a:blip r:embed="rId5" cstate="print"/>
          <a:srcRect/>
          <a:stretch>
            <a:fillRect/>
          </a:stretch>
        </p:blipFill>
        <p:spPr bwMode="auto">
          <a:xfrm>
            <a:off x="4161157" y="8172995"/>
            <a:ext cx="2509586" cy="2880320"/>
          </a:xfrm>
          <a:prstGeom prst="rect">
            <a:avLst/>
          </a:prstGeom>
          <a:noFill/>
          <a:ln w="9525">
            <a:noFill/>
            <a:miter lim="800000"/>
            <a:headEnd/>
            <a:tailEnd/>
          </a:ln>
        </p:spPr>
      </p:pic>
      <p:pic>
        <p:nvPicPr>
          <p:cNvPr id="29" name="Picture 3"/>
          <p:cNvPicPr>
            <a:picLocks noChangeAspect="1" noChangeArrowheads="1"/>
          </p:cNvPicPr>
          <p:nvPr/>
        </p:nvPicPr>
        <p:blipFill>
          <a:blip r:embed="rId6" cstate="print"/>
          <a:srcRect/>
          <a:stretch>
            <a:fillRect/>
          </a:stretch>
        </p:blipFill>
        <p:spPr bwMode="auto">
          <a:xfrm>
            <a:off x="10009237" y="8245003"/>
            <a:ext cx="3164806" cy="2808312"/>
          </a:xfrm>
          <a:prstGeom prst="rect">
            <a:avLst/>
          </a:prstGeom>
          <a:noFill/>
          <a:ln w="9525">
            <a:noFill/>
            <a:miter lim="800000"/>
            <a:headEnd/>
            <a:tailEnd/>
          </a:ln>
        </p:spPr>
      </p:pic>
    </p:spTree>
    <p:extLst>
      <p:ext uri="{BB962C8B-B14F-4D97-AF65-F5344CB8AC3E}">
        <p14:creationId xmlns:p14="http://schemas.microsoft.com/office/powerpoint/2010/main" val="1165554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Resultado de imagen para icono pantalla"/>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379735" y="2844104"/>
            <a:ext cx="3288384" cy="3620037"/>
          </a:xfrm>
          <a:prstGeom prst="rect">
            <a:avLst/>
          </a:prstGeom>
          <a:noFill/>
        </p:spPr>
      </p:pic>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9" name="Marcador de contenido 2"/>
          <p:cNvSpPr>
            <a:spLocks noGrp="1"/>
          </p:cNvSpPr>
          <p:nvPr>
            <p:ph idx="1"/>
          </p:nvPr>
        </p:nvSpPr>
        <p:spPr>
          <a:xfrm>
            <a:off x="4031754" y="3566763"/>
            <a:ext cx="13718822" cy="8311389"/>
          </a:xfrm>
        </p:spPr>
        <p:txBody>
          <a:bodyPr>
            <a:normAutofit fontScale="85000" lnSpcReduction="10000"/>
          </a:bodyPr>
          <a:lstStyle/>
          <a:p>
            <a:pPr marL="714089" indent="-714089" algn="just">
              <a:lnSpc>
                <a:spcPts val="4820"/>
              </a:lnSpc>
              <a:spcAft>
                <a:spcPts val="1928"/>
              </a:spcAft>
              <a:buClr>
                <a:srgbClr val="3690A8"/>
              </a:buClr>
              <a:buFont typeface="Century Gothic" pitchFamily="34" charset="0"/>
              <a:buChar char="►"/>
            </a:pPr>
            <a:r>
              <a:rPr lang="es-MX" dirty="0" smtClean="0">
                <a:latin typeface="Century Gothic" pitchFamily="34" charset="0"/>
              </a:rPr>
              <a:t>Actualizar la información </a:t>
            </a:r>
            <a:r>
              <a:rPr lang="es-MX" b="1" dirty="0" smtClean="0">
                <a:latin typeface="Century Gothic" pitchFamily="34" charset="0"/>
              </a:rPr>
              <a:t>por lo menos cada tres meses </a:t>
            </a:r>
            <a:r>
              <a:rPr lang="es-MX" dirty="0" smtClean="0">
                <a:latin typeface="Century Gothic" pitchFamily="34" charset="0"/>
              </a:rPr>
              <a:t>–salvo que otra normatividad establezca un plazo distinto– (art. 116 LTAIPRC).</a:t>
            </a:r>
          </a:p>
          <a:p>
            <a:pPr marL="1162945" indent="-448856" algn="just" defTabSz="1162945">
              <a:lnSpc>
                <a:spcPts val="4016"/>
              </a:lnSpc>
              <a:buClr>
                <a:srgbClr val="3690A8"/>
              </a:buClr>
              <a:buFont typeface="Wingdings" pitchFamily="2" charset="2"/>
              <a:buChar char="§"/>
            </a:pPr>
            <a:r>
              <a:rPr lang="es-MX" sz="4300" dirty="0">
                <a:latin typeface="Century Gothic" pitchFamily="34" charset="0"/>
              </a:rPr>
              <a:t>Dentro de los 30 días naturales siguientes al cierre del período que corresponda –salvo las excepciones establecidas en los Lineamientos.</a:t>
            </a:r>
          </a:p>
          <a:p>
            <a:pPr marL="714089" indent="-714089" algn="just">
              <a:lnSpc>
                <a:spcPts val="4016"/>
              </a:lnSpc>
              <a:buClr>
                <a:srgbClr val="3690A8"/>
              </a:buClr>
              <a:buNone/>
            </a:pPr>
            <a:endParaRPr lang="es-MX" sz="1800" dirty="0">
              <a:latin typeface="Century Gothic" pitchFamily="34" charset="0"/>
            </a:endParaRPr>
          </a:p>
          <a:p>
            <a:pPr marL="714089" indent="-714089" algn="just">
              <a:lnSpc>
                <a:spcPts val="4820"/>
              </a:lnSpc>
              <a:spcBef>
                <a:spcPts val="3856"/>
              </a:spcBef>
              <a:buClr>
                <a:srgbClr val="3690A8"/>
              </a:buClr>
              <a:buFont typeface="Century Gothic" pitchFamily="34" charset="0"/>
              <a:buChar char="►"/>
            </a:pPr>
            <a:r>
              <a:rPr lang="es-MX" dirty="0" smtClean="0">
                <a:latin typeface="Century Gothic" pitchFamily="34" charset="0"/>
                <a:ea typeface="Calibri"/>
                <a:cs typeface="Times New Roman"/>
              </a:rPr>
              <a:t>La </a:t>
            </a:r>
            <a:r>
              <a:rPr lang="es-MX" b="1" dirty="0" smtClean="0">
                <a:latin typeface="Century Gothic" pitchFamily="34" charset="0"/>
                <a:ea typeface="Calibri"/>
                <a:cs typeface="Times New Roman"/>
              </a:rPr>
              <a:t>información</a:t>
            </a:r>
            <a:r>
              <a:rPr lang="es-MX" dirty="0" smtClean="0">
                <a:latin typeface="Century Gothic" pitchFamily="34" charset="0"/>
                <a:ea typeface="Calibri"/>
                <a:cs typeface="Times New Roman"/>
              </a:rPr>
              <a:t> que se difunda guardará estricta </a:t>
            </a:r>
            <a:r>
              <a:rPr lang="es-MX" b="1" dirty="0" smtClean="0">
                <a:latin typeface="Century Gothic" pitchFamily="34" charset="0"/>
                <a:ea typeface="Calibri"/>
                <a:cs typeface="Times New Roman"/>
              </a:rPr>
              <a:t>correspondencia </a:t>
            </a:r>
            <a:r>
              <a:rPr lang="es-MX" dirty="0" smtClean="0">
                <a:latin typeface="Century Gothic" pitchFamily="34" charset="0"/>
                <a:ea typeface="Calibri"/>
                <a:cs typeface="Times New Roman"/>
              </a:rPr>
              <a:t>y </a:t>
            </a:r>
            <a:r>
              <a:rPr lang="es-MX" b="1" dirty="0" smtClean="0">
                <a:latin typeface="Century Gothic" pitchFamily="34" charset="0"/>
                <a:ea typeface="Calibri"/>
                <a:cs typeface="Times New Roman"/>
              </a:rPr>
              <a:t>coherencia </a:t>
            </a:r>
            <a:r>
              <a:rPr lang="es-MX" dirty="0" smtClean="0">
                <a:latin typeface="Century Gothic" pitchFamily="34" charset="0"/>
                <a:ea typeface="Calibri"/>
                <a:cs typeface="Times New Roman"/>
              </a:rPr>
              <a:t>con </a:t>
            </a:r>
            <a:r>
              <a:rPr lang="es-MX" b="1" dirty="0" smtClean="0">
                <a:latin typeface="Century Gothic" pitchFamily="34" charset="0"/>
                <a:ea typeface="Calibri"/>
                <a:cs typeface="Times New Roman"/>
              </a:rPr>
              <a:t>documentos y expedientes</a:t>
            </a:r>
            <a:r>
              <a:rPr lang="es-MX" dirty="0" smtClean="0">
                <a:latin typeface="Century Gothic" pitchFamily="34" charset="0"/>
                <a:ea typeface="Calibri"/>
                <a:cs typeface="Times New Roman"/>
              </a:rPr>
              <a:t> en los que conste el ejercicio de facultades.</a:t>
            </a:r>
          </a:p>
          <a:p>
            <a:pPr marL="999725" indent="0" algn="just">
              <a:lnSpc>
                <a:spcPts val="4016"/>
              </a:lnSpc>
              <a:spcBef>
                <a:spcPts val="2892"/>
              </a:spcBef>
              <a:buNone/>
            </a:pPr>
            <a:r>
              <a:rPr lang="es-MX" sz="4300" b="1" dirty="0">
                <a:solidFill>
                  <a:srgbClr val="EF1190"/>
                </a:solidFill>
                <a:latin typeface="Century Gothic" pitchFamily="34" charset="0"/>
                <a:ea typeface="Calibri"/>
                <a:cs typeface="Times New Roman"/>
              </a:rPr>
              <a:t>Ojo: </a:t>
            </a:r>
            <a:r>
              <a:rPr lang="es-MX" sz="4300" dirty="0">
                <a:latin typeface="Century Gothic" pitchFamily="34" charset="0"/>
                <a:ea typeface="Calibri"/>
                <a:cs typeface="Times New Roman"/>
              </a:rPr>
              <a:t>La información se publicará en sus </a:t>
            </a:r>
            <a:r>
              <a:rPr lang="es-MX" sz="4300" b="1" dirty="0">
                <a:solidFill>
                  <a:srgbClr val="3690A8"/>
                </a:solidFill>
                <a:latin typeface="Century Gothic" pitchFamily="34" charset="0"/>
                <a:ea typeface="Calibri"/>
                <a:cs typeface="Times New Roman"/>
              </a:rPr>
              <a:t>Portales de Internet</a:t>
            </a:r>
            <a:r>
              <a:rPr lang="es-MX" sz="4300" dirty="0">
                <a:solidFill>
                  <a:srgbClr val="3690A8"/>
                </a:solidFill>
                <a:latin typeface="Century Gothic" pitchFamily="34" charset="0"/>
                <a:ea typeface="Calibri"/>
                <a:cs typeface="Times New Roman"/>
              </a:rPr>
              <a:t> </a:t>
            </a:r>
            <a:r>
              <a:rPr lang="es-MX" sz="4300" dirty="0">
                <a:latin typeface="Century Gothic" pitchFamily="34" charset="0"/>
                <a:ea typeface="Calibri"/>
                <a:cs typeface="Times New Roman"/>
              </a:rPr>
              <a:t>y en la </a:t>
            </a:r>
            <a:r>
              <a:rPr lang="es-MX" sz="4300" b="1" dirty="0">
                <a:solidFill>
                  <a:srgbClr val="3690A8"/>
                </a:solidFill>
                <a:latin typeface="Century Gothic" pitchFamily="34" charset="0"/>
                <a:ea typeface="Calibri"/>
                <a:cs typeface="Times New Roman"/>
              </a:rPr>
              <a:t>PNT</a:t>
            </a:r>
            <a:r>
              <a:rPr lang="es-MX" sz="4300" dirty="0">
                <a:latin typeface="Century Gothic" pitchFamily="34" charset="0"/>
                <a:ea typeface="Calibri"/>
                <a:cs typeface="Times New Roman"/>
              </a:rPr>
              <a:t>.</a:t>
            </a:r>
            <a:endParaRPr lang="es-MX" sz="4300" dirty="0">
              <a:solidFill>
                <a:srgbClr val="3690A8"/>
              </a:solidFill>
              <a:latin typeface="Century Gothic" pitchFamily="34" charset="0"/>
            </a:endParaRPr>
          </a:p>
        </p:txBody>
      </p:sp>
      <p:sp>
        <p:nvSpPr>
          <p:cNvPr id="10" name="Título 1"/>
          <p:cNvSpPr txBox="1">
            <a:spLocks/>
          </p:cNvSpPr>
          <p:nvPr/>
        </p:nvSpPr>
        <p:spPr>
          <a:xfrm>
            <a:off x="320129" y="349518"/>
            <a:ext cx="14176772"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700" dirty="0">
                <a:solidFill>
                  <a:srgbClr val="FCFCFC"/>
                </a:solidFill>
              </a:rPr>
              <a:t>Información veraz y actualizada</a:t>
            </a:r>
          </a:p>
        </p:txBody>
      </p:sp>
      <p:pic>
        <p:nvPicPr>
          <p:cNvPr id="9220" name="Picture 4" descr="Resultado de imagen para icono actualización"/>
          <p:cNvPicPr>
            <a:picLocks noChangeAspect="1" noChangeArrowheads="1"/>
          </p:cNvPicPr>
          <p:nvPr/>
        </p:nvPicPr>
        <p:blipFill>
          <a:blip r:embed="rId3" cstate="print">
            <a:duotone>
              <a:schemeClr val="accent5">
                <a:shade val="45000"/>
                <a:satMod val="135000"/>
              </a:schemeClr>
              <a:prstClr val="white"/>
            </a:duotone>
            <a:lum contrast="10000"/>
          </a:blip>
          <a:srcRect l="4750" t="5000" r="4628" b="8182"/>
          <a:stretch>
            <a:fillRect/>
          </a:stretch>
        </p:blipFill>
        <p:spPr bwMode="auto">
          <a:xfrm>
            <a:off x="1348303" y="3850481"/>
            <a:ext cx="1333281" cy="1633538"/>
          </a:xfrm>
          <a:prstGeom prst="rect">
            <a:avLst/>
          </a:prstGeom>
          <a:noFill/>
        </p:spPr>
      </p:pic>
      <p:pic>
        <p:nvPicPr>
          <p:cNvPr id="9228" name="Picture 12" descr="Resultado de imagen para icono expediente"/>
          <p:cNvPicPr>
            <a:picLocks noChangeAspect="1" noChangeArrowheads="1"/>
          </p:cNvPicPr>
          <p:nvPr/>
        </p:nvPicPr>
        <p:blipFill>
          <a:blip r:embed="rId4" cstate="print">
            <a:duotone>
              <a:schemeClr val="accent5">
                <a:shade val="45000"/>
                <a:satMod val="135000"/>
              </a:schemeClr>
              <a:prstClr val="white"/>
            </a:duotone>
            <a:lum bright="-20000" contrast="30000"/>
          </a:blip>
          <a:stretch>
            <a:fillRect/>
          </a:stretch>
        </p:blipFill>
        <p:spPr bwMode="auto">
          <a:xfrm>
            <a:off x="56257" y="7700962"/>
            <a:ext cx="4050506" cy="4375547"/>
          </a:xfrm>
          <a:prstGeom prst="rect">
            <a:avLst/>
          </a:prstGeom>
          <a:noFill/>
          <a:ln>
            <a:noFill/>
          </a:ln>
        </p:spPr>
      </p:pic>
    </p:spTree>
    <p:extLst>
      <p:ext uri="{BB962C8B-B14F-4D97-AF65-F5344CB8AC3E}">
        <p14:creationId xmlns:p14="http://schemas.microsoft.com/office/powerpoint/2010/main" val="131416638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esultado de imagen para icono expediente"/>
          <p:cNvPicPr>
            <a:picLocks noChangeAspect="1" noChangeArrowheads="1"/>
          </p:cNvPicPr>
          <p:nvPr/>
        </p:nvPicPr>
        <p:blipFill>
          <a:blip r:embed="rId2" cstate="print">
            <a:duotone>
              <a:schemeClr val="accent5">
                <a:shade val="45000"/>
                <a:satMod val="135000"/>
              </a:schemeClr>
              <a:prstClr val="white"/>
            </a:duotone>
            <a:lum bright="10000" contrast="10000"/>
          </a:blip>
          <a:srcRect/>
          <a:stretch>
            <a:fillRect/>
          </a:stretch>
        </p:blipFill>
        <p:spPr bwMode="auto">
          <a:xfrm>
            <a:off x="12529517" y="7048573"/>
            <a:ext cx="5402412" cy="5039604"/>
          </a:xfrm>
          <a:prstGeom prst="rect">
            <a:avLst/>
          </a:prstGeom>
          <a:noFill/>
        </p:spPr>
      </p:pic>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Título 1"/>
          <p:cNvSpPr txBox="1">
            <a:spLocks/>
          </p:cNvSpPr>
          <p:nvPr/>
        </p:nvSpPr>
        <p:spPr>
          <a:xfrm>
            <a:off x="309415" y="419527"/>
            <a:ext cx="16080133"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100" dirty="0">
                <a:solidFill>
                  <a:srgbClr val="FCFCFC"/>
                </a:solidFill>
              </a:rPr>
              <a:t>¿Qué hacer cuando no existe información?</a:t>
            </a:r>
          </a:p>
        </p:txBody>
      </p:sp>
      <p:sp>
        <p:nvSpPr>
          <p:cNvPr id="8" name="Marcador de contenido 2"/>
          <p:cNvSpPr>
            <a:spLocks noGrp="1"/>
          </p:cNvSpPr>
          <p:nvPr>
            <p:ph idx="1"/>
          </p:nvPr>
        </p:nvSpPr>
        <p:spPr>
          <a:xfrm>
            <a:off x="648379" y="3080385"/>
            <a:ext cx="13280665" cy="9381173"/>
          </a:xfrm>
        </p:spPr>
        <p:txBody>
          <a:bodyPr>
            <a:normAutofit/>
          </a:bodyPr>
          <a:lstStyle/>
          <a:p>
            <a:pPr marL="0" indent="0" algn="just">
              <a:lnSpc>
                <a:spcPts val="3213"/>
              </a:lnSpc>
              <a:spcBef>
                <a:spcPts val="0"/>
              </a:spcBef>
              <a:spcAft>
                <a:spcPts val="482"/>
              </a:spcAft>
              <a:buClr>
                <a:srgbClr val="3690A8"/>
              </a:buClr>
              <a:buNone/>
            </a:pPr>
            <a:r>
              <a:rPr lang="es-MX" sz="3900" b="1" dirty="0">
                <a:solidFill>
                  <a:srgbClr val="EF1190"/>
                </a:solidFill>
                <a:latin typeface="Century Gothic" pitchFamily="34" charset="0"/>
              </a:rPr>
              <a:t>Exposición de motivos y causas</a:t>
            </a:r>
          </a:p>
          <a:p>
            <a:pPr algn="just">
              <a:lnSpc>
                <a:spcPts val="3213"/>
              </a:lnSpc>
              <a:spcBef>
                <a:spcPts val="0"/>
              </a:spcBef>
              <a:buClr>
                <a:srgbClr val="3690A8"/>
              </a:buClr>
              <a:buFont typeface="Century Gothic" pitchFamily="34" charset="0"/>
              <a:buChar char="►"/>
            </a:pPr>
            <a:endParaRPr lang="es-MX" sz="2200" b="1" dirty="0">
              <a:latin typeface="Century Gothic" pitchFamily="34" charset="0"/>
            </a:endParaRPr>
          </a:p>
          <a:p>
            <a:pPr algn="just">
              <a:lnSpc>
                <a:spcPts val="3534"/>
              </a:lnSpc>
              <a:spcBef>
                <a:spcPts val="964"/>
              </a:spcBef>
              <a:buClr>
                <a:srgbClr val="3690A8"/>
              </a:buClr>
              <a:buSzPct val="150000"/>
              <a:buFont typeface="+mj-lt"/>
              <a:buAutoNum type="arabicPeriod"/>
            </a:pPr>
            <a:r>
              <a:rPr lang="es-MX" sz="2600" b="1" dirty="0" smtClean="0">
                <a:latin typeface="Century Gothic" pitchFamily="34" charset="0"/>
              </a:rPr>
              <a:t> No </a:t>
            </a:r>
            <a:r>
              <a:rPr lang="es-MX" sz="2600" b="1" dirty="0">
                <a:latin typeface="Century Gothic" pitchFamily="34" charset="0"/>
              </a:rPr>
              <a:t>se generó información </a:t>
            </a:r>
            <a:r>
              <a:rPr lang="es-MX" sz="2600" dirty="0">
                <a:latin typeface="Century Gothic" pitchFamily="34" charset="0"/>
              </a:rPr>
              <a:t>en algún </a:t>
            </a:r>
            <a:r>
              <a:rPr lang="es-MX" sz="2600" b="1" dirty="0">
                <a:latin typeface="Century Gothic" pitchFamily="34" charset="0"/>
              </a:rPr>
              <a:t>período</a:t>
            </a:r>
            <a:r>
              <a:rPr lang="es-MX" sz="2600" dirty="0">
                <a:latin typeface="Century Gothic" pitchFamily="34" charset="0"/>
              </a:rPr>
              <a:t> determinado. Se explicarán los motivos mediante una leyenda breve, clara, motivada y fundada.</a:t>
            </a:r>
          </a:p>
          <a:p>
            <a:pPr marL="0" indent="0" algn="just">
              <a:lnSpc>
                <a:spcPts val="3213"/>
              </a:lnSpc>
              <a:spcBef>
                <a:spcPts val="0"/>
              </a:spcBef>
              <a:buClr>
                <a:srgbClr val="3690A8"/>
              </a:buClr>
              <a:buFont typeface="Century Gothic" pitchFamily="34" charset="0"/>
              <a:buChar char="►"/>
            </a:pPr>
            <a:endParaRPr lang="es-MX" sz="1300" dirty="0">
              <a:latin typeface="Century Gothic" pitchFamily="34" charset="0"/>
            </a:endParaRPr>
          </a:p>
          <a:p>
            <a:pPr algn="just">
              <a:lnSpc>
                <a:spcPts val="3534"/>
              </a:lnSpc>
              <a:spcBef>
                <a:spcPts val="964"/>
              </a:spcBef>
              <a:buClr>
                <a:srgbClr val="3690A8"/>
              </a:buClr>
              <a:buSzPct val="150000"/>
              <a:buFont typeface="+mj-lt"/>
              <a:buAutoNum type="arabicPeriod" startAt="2"/>
            </a:pPr>
            <a:r>
              <a:rPr lang="es-MX" sz="2600" b="1" dirty="0" smtClean="0">
                <a:latin typeface="Century Gothic" pitchFamily="34" charset="0"/>
              </a:rPr>
              <a:t> No </a:t>
            </a:r>
            <a:r>
              <a:rPr lang="es-MX" sz="2600" b="1" dirty="0">
                <a:latin typeface="Century Gothic" pitchFamily="34" charset="0"/>
              </a:rPr>
              <a:t>se ha generado nunca </a:t>
            </a:r>
            <a:r>
              <a:rPr lang="es-MX" sz="2600" dirty="0">
                <a:latin typeface="Century Gothic" pitchFamily="34" charset="0"/>
              </a:rPr>
              <a:t>información que por normatividad sea competencia del SO: </a:t>
            </a:r>
          </a:p>
          <a:p>
            <a:pPr marL="1731667" algn="just">
              <a:lnSpc>
                <a:spcPts val="3213"/>
              </a:lnSpc>
              <a:spcBef>
                <a:spcPts val="964"/>
              </a:spcBef>
              <a:buClr>
                <a:srgbClr val="3690A8"/>
              </a:buClr>
              <a:buFont typeface="Wingdings" pitchFamily="2" charset="2"/>
              <a:buChar char="§"/>
            </a:pPr>
            <a:r>
              <a:rPr lang="es-MX" sz="2200" dirty="0">
                <a:latin typeface="Century Gothic" pitchFamily="34" charset="0"/>
              </a:rPr>
              <a:t>Se puede difundir información que se considere </a:t>
            </a:r>
            <a:r>
              <a:rPr lang="es-MX" sz="2200" b="1" dirty="0">
                <a:latin typeface="Century Gothic" pitchFamily="34" charset="0"/>
              </a:rPr>
              <a:t>equivalente</a:t>
            </a:r>
            <a:r>
              <a:rPr lang="es-MX" sz="2200" dirty="0">
                <a:latin typeface="Century Gothic" pitchFamily="34" charset="0"/>
              </a:rPr>
              <a:t> –explicando mediante una leyenda por qué se considera equiparable– (hasta por un año).</a:t>
            </a:r>
          </a:p>
          <a:p>
            <a:pPr marL="1731667" algn="just">
              <a:lnSpc>
                <a:spcPts val="3213"/>
              </a:lnSpc>
              <a:spcBef>
                <a:spcPts val="964"/>
              </a:spcBef>
              <a:buClr>
                <a:srgbClr val="3690A8"/>
              </a:buClr>
              <a:buFont typeface="Wingdings" pitchFamily="2" charset="2"/>
              <a:buChar char="§"/>
            </a:pPr>
            <a:r>
              <a:rPr lang="es-MX" sz="2200" dirty="0">
                <a:latin typeface="Century Gothic" pitchFamily="34" charset="0"/>
              </a:rPr>
              <a:t>Una vez terminado el periodo de </a:t>
            </a:r>
            <a:r>
              <a:rPr lang="es-MX" sz="2200" b="1" dirty="0">
                <a:latin typeface="Century Gothic" pitchFamily="34" charset="0"/>
              </a:rPr>
              <a:t>un año</a:t>
            </a:r>
            <a:r>
              <a:rPr lang="es-MX" sz="2200" dirty="0">
                <a:latin typeface="Century Gothic" pitchFamily="34" charset="0"/>
              </a:rPr>
              <a:t>, se deberá </a:t>
            </a:r>
            <a:r>
              <a:rPr lang="es-MX" sz="2200" b="1" dirty="0">
                <a:latin typeface="Century Gothic" pitchFamily="34" charset="0"/>
              </a:rPr>
              <a:t>generar y publicar </a:t>
            </a:r>
            <a:r>
              <a:rPr lang="es-MX" sz="2200" dirty="0">
                <a:latin typeface="Century Gothic" pitchFamily="34" charset="0"/>
              </a:rPr>
              <a:t>la información de su competencia. </a:t>
            </a:r>
          </a:p>
          <a:p>
            <a:pPr marL="1180798" indent="0" algn="just">
              <a:lnSpc>
                <a:spcPts val="3213"/>
              </a:lnSpc>
              <a:spcBef>
                <a:spcPts val="0"/>
              </a:spcBef>
              <a:buClr>
                <a:srgbClr val="3690A8"/>
              </a:buClr>
              <a:buFont typeface="Century Gothic" pitchFamily="34" charset="0"/>
              <a:buChar char="►"/>
            </a:pPr>
            <a:endParaRPr lang="es-MX" sz="1300" dirty="0">
              <a:latin typeface="Century Gothic" pitchFamily="34" charset="0"/>
            </a:endParaRPr>
          </a:p>
          <a:p>
            <a:pPr algn="just">
              <a:lnSpc>
                <a:spcPts val="3534"/>
              </a:lnSpc>
              <a:spcBef>
                <a:spcPts val="643"/>
              </a:spcBef>
              <a:buClr>
                <a:srgbClr val="3690A8"/>
              </a:buClr>
              <a:buSzPct val="150000"/>
              <a:buFont typeface="+mj-lt"/>
              <a:buAutoNum type="arabicPeriod" startAt="3"/>
            </a:pPr>
            <a:r>
              <a:rPr lang="es-MX" sz="2600" b="1" dirty="0" smtClean="0">
                <a:latin typeface="Century Gothic" pitchFamily="34" charset="0"/>
              </a:rPr>
              <a:t> No </a:t>
            </a:r>
            <a:r>
              <a:rPr lang="es-MX" sz="2600" b="1" dirty="0">
                <a:latin typeface="Century Gothic" pitchFamily="34" charset="0"/>
              </a:rPr>
              <a:t>se ha generado nunca </a:t>
            </a:r>
            <a:r>
              <a:rPr lang="es-MX" sz="2600" dirty="0">
                <a:latin typeface="Century Gothic" pitchFamily="34" charset="0"/>
              </a:rPr>
              <a:t>información que por normatividad sea competencia del SO, y no existe información equivalente. Por medio de una leyenda, se deberá: </a:t>
            </a:r>
          </a:p>
          <a:p>
            <a:pPr marL="1731667" algn="just">
              <a:lnSpc>
                <a:spcPts val="3213"/>
              </a:lnSpc>
              <a:spcBef>
                <a:spcPts val="964"/>
              </a:spcBef>
              <a:buClr>
                <a:srgbClr val="3690A8"/>
              </a:buClr>
              <a:buFont typeface="Wingdings" pitchFamily="2" charset="2"/>
              <a:buChar char="§"/>
            </a:pPr>
            <a:r>
              <a:rPr lang="es-MX" sz="2200" dirty="0">
                <a:latin typeface="Century Gothic" pitchFamily="34" charset="0"/>
              </a:rPr>
              <a:t>Explicar que la información </a:t>
            </a:r>
            <a:r>
              <a:rPr lang="es-MX" sz="2200" b="1" dirty="0">
                <a:latin typeface="Century Gothic" pitchFamily="34" charset="0"/>
              </a:rPr>
              <a:t>será generada</a:t>
            </a:r>
            <a:r>
              <a:rPr lang="es-MX" sz="2200" dirty="0">
                <a:latin typeface="Century Gothic" pitchFamily="34" charset="0"/>
              </a:rPr>
              <a:t> y </a:t>
            </a:r>
            <a:r>
              <a:rPr lang="es-MX" sz="2200" b="1" dirty="0">
                <a:latin typeface="Century Gothic" pitchFamily="34" charset="0"/>
              </a:rPr>
              <a:t>publicada </a:t>
            </a:r>
            <a:r>
              <a:rPr lang="es-MX" sz="2200" dirty="0">
                <a:latin typeface="Century Gothic" pitchFamily="34" charset="0"/>
              </a:rPr>
              <a:t>(periodo máximo de dos años), o</a:t>
            </a:r>
          </a:p>
          <a:p>
            <a:pPr marL="1731667" algn="just">
              <a:lnSpc>
                <a:spcPts val="3213"/>
              </a:lnSpc>
              <a:spcBef>
                <a:spcPts val="964"/>
              </a:spcBef>
              <a:buClr>
                <a:srgbClr val="3690A8"/>
              </a:buClr>
              <a:buFont typeface="Wingdings" pitchFamily="2" charset="2"/>
              <a:buChar char="§"/>
            </a:pPr>
            <a:r>
              <a:rPr lang="es-MX" sz="2200" b="1" dirty="0">
                <a:latin typeface="Century Gothic" pitchFamily="34" charset="0"/>
              </a:rPr>
              <a:t>Fundar </a:t>
            </a:r>
            <a:r>
              <a:rPr lang="es-MX" sz="2200" dirty="0">
                <a:latin typeface="Century Gothic" pitchFamily="34" charset="0"/>
              </a:rPr>
              <a:t>los motivos por los cuales no se genera la información.</a:t>
            </a:r>
          </a:p>
        </p:txBody>
      </p:sp>
    </p:spTree>
    <p:extLst>
      <p:ext uri="{BB962C8B-B14F-4D97-AF65-F5344CB8AC3E}">
        <p14:creationId xmlns:p14="http://schemas.microsoft.com/office/powerpoint/2010/main" val="359075542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pic>
        <p:nvPicPr>
          <p:cNvPr id="7170" name="Picture 2" descr="Resultado de imagen para icono voto"/>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360165" y="3609612"/>
            <a:ext cx="5981547" cy="7443703"/>
          </a:xfrm>
          <a:prstGeom prst="rect">
            <a:avLst/>
          </a:prstGeom>
          <a:noFill/>
        </p:spPr>
      </p:pic>
      <p:sp>
        <p:nvSpPr>
          <p:cNvPr id="7" name="Título 1"/>
          <p:cNvSpPr txBox="1">
            <a:spLocks/>
          </p:cNvSpPr>
          <p:nvPr/>
        </p:nvSpPr>
        <p:spPr>
          <a:xfrm>
            <a:off x="421929" y="419527"/>
            <a:ext cx="8916739"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8000" dirty="0">
                <a:solidFill>
                  <a:srgbClr val="FCFCFC"/>
                </a:solidFill>
              </a:rPr>
              <a:t>Periodos electorales</a:t>
            </a:r>
          </a:p>
        </p:txBody>
      </p:sp>
      <p:sp>
        <p:nvSpPr>
          <p:cNvPr id="8" name="Marcador de contenido 2"/>
          <p:cNvSpPr>
            <a:spLocks noGrp="1"/>
          </p:cNvSpPr>
          <p:nvPr>
            <p:ph idx="1"/>
          </p:nvPr>
        </p:nvSpPr>
        <p:spPr>
          <a:xfrm>
            <a:off x="6555284" y="3540580"/>
            <a:ext cx="10865644" cy="7647486"/>
          </a:xfrm>
        </p:spPr>
        <p:txBody>
          <a:bodyPr>
            <a:normAutofit fontScale="92500"/>
          </a:bodyPr>
          <a:lstStyle/>
          <a:p>
            <a:pPr algn="just">
              <a:lnSpc>
                <a:spcPts val="4820"/>
              </a:lnSpc>
              <a:buClr>
                <a:srgbClr val="3690A8"/>
              </a:buClr>
              <a:buFont typeface="Century Gothic" pitchFamily="34" charset="0"/>
              <a:buChar char="►"/>
            </a:pPr>
            <a:r>
              <a:rPr lang="es-MX" sz="3500" dirty="0">
                <a:latin typeface="Century Gothic" pitchFamily="34" charset="0"/>
              </a:rPr>
              <a:t>La </a:t>
            </a:r>
            <a:r>
              <a:rPr lang="es-MX" sz="3500" b="1" dirty="0">
                <a:latin typeface="Century Gothic" pitchFamily="34" charset="0"/>
              </a:rPr>
              <a:t>información pública, </a:t>
            </a:r>
            <a:r>
              <a:rPr lang="es-MX" sz="3500" dirty="0">
                <a:latin typeface="Century Gothic" pitchFamily="34" charset="0"/>
              </a:rPr>
              <a:t>derivada de las obligaciones de transparencia, </a:t>
            </a:r>
            <a:r>
              <a:rPr lang="es-MX" sz="3500" b="1" dirty="0">
                <a:latin typeface="Century Gothic" pitchFamily="34" charset="0"/>
              </a:rPr>
              <a:t>no constituye propaganda </a:t>
            </a:r>
            <a:r>
              <a:rPr lang="es-MX" sz="3500" dirty="0">
                <a:latin typeface="Century Gothic" pitchFamily="34" charset="0"/>
              </a:rPr>
              <a:t>gubernamental ni electoral (art. 120, de la LTAIPRC), por lo que: </a:t>
            </a:r>
          </a:p>
          <a:p>
            <a:pPr marL="0" indent="0" algn="just">
              <a:buClr>
                <a:srgbClr val="3690A8"/>
              </a:buClr>
              <a:buFont typeface="Century Gothic" pitchFamily="34" charset="0"/>
              <a:buChar char="►"/>
            </a:pPr>
            <a:endParaRPr lang="es-MX" sz="1300" dirty="0">
              <a:latin typeface="Century Gothic" pitchFamily="34" charset="0"/>
            </a:endParaRPr>
          </a:p>
          <a:p>
            <a:pPr marL="0" indent="0" algn="just">
              <a:buClr>
                <a:srgbClr val="3690A8"/>
              </a:buClr>
              <a:buFont typeface="Century Gothic" pitchFamily="34" charset="0"/>
              <a:buChar char="►"/>
            </a:pPr>
            <a:endParaRPr lang="es-MX" sz="1300" dirty="0">
              <a:latin typeface="Century Gothic" pitchFamily="34" charset="0"/>
            </a:endParaRPr>
          </a:p>
          <a:p>
            <a:pPr marL="0" indent="0" algn="just">
              <a:buClr>
                <a:srgbClr val="3690A8"/>
              </a:buClr>
              <a:buFont typeface="Century Gothic" pitchFamily="34" charset="0"/>
              <a:buChar char="►"/>
            </a:pPr>
            <a:endParaRPr lang="es-MX" sz="1300" dirty="0">
              <a:latin typeface="Century Gothic" pitchFamily="34" charset="0"/>
            </a:endParaRPr>
          </a:p>
          <a:p>
            <a:pPr marL="1155295" indent="-578923" algn="just">
              <a:lnSpc>
                <a:spcPts val="4498"/>
              </a:lnSpc>
              <a:buClr>
                <a:srgbClr val="3690A8"/>
              </a:buClr>
              <a:buFont typeface="Wingdings" pitchFamily="2" charset="2"/>
              <a:buChar char="q"/>
            </a:pPr>
            <a:r>
              <a:rPr lang="es-MX" sz="2900" dirty="0">
                <a:latin typeface="Century Gothic" pitchFamily="34" charset="0"/>
              </a:rPr>
              <a:t>En periodos de </a:t>
            </a:r>
            <a:r>
              <a:rPr lang="es-MX" sz="2900" b="1" dirty="0">
                <a:latin typeface="Century Gothic" pitchFamily="34" charset="0"/>
              </a:rPr>
              <a:t>campaña </a:t>
            </a:r>
            <a:r>
              <a:rPr lang="es-MX" sz="2900" dirty="0">
                <a:latin typeface="Century Gothic" pitchFamily="34" charset="0"/>
              </a:rPr>
              <a:t>y</a:t>
            </a:r>
            <a:r>
              <a:rPr lang="es-MX" sz="2900" b="1" dirty="0">
                <a:latin typeface="Century Gothic" pitchFamily="34" charset="0"/>
              </a:rPr>
              <a:t> precampaña </a:t>
            </a:r>
            <a:r>
              <a:rPr lang="es-MX" sz="2900" dirty="0">
                <a:latin typeface="Century Gothic" pitchFamily="34" charset="0"/>
              </a:rPr>
              <a:t>electoral</a:t>
            </a:r>
            <a:r>
              <a:rPr lang="es-MX" sz="2900" b="1" dirty="0">
                <a:latin typeface="Century Gothic" pitchFamily="34" charset="0"/>
              </a:rPr>
              <a:t> </a:t>
            </a:r>
            <a:r>
              <a:rPr lang="es-MX" sz="2900" dirty="0">
                <a:latin typeface="Century Gothic" pitchFamily="34" charset="0"/>
              </a:rPr>
              <a:t>se deberá </a:t>
            </a:r>
            <a:r>
              <a:rPr lang="es-MX" sz="2900" b="1" dirty="0">
                <a:latin typeface="Century Gothic" pitchFamily="34" charset="0"/>
              </a:rPr>
              <a:t>mantener publicada y actualizada, </a:t>
            </a:r>
            <a:r>
              <a:rPr lang="es-MX" sz="2900" b="1" dirty="0">
                <a:solidFill>
                  <a:srgbClr val="EF1190"/>
                </a:solidFill>
                <a:latin typeface="Century Gothic" pitchFamily="34" charset="0"/>
              </a:rPr>
              <a:t>a menos </a:t>
            </a:r>
            <a:r>
              <a:rPr lang="es-MX" sz="2900" dirty="0">
                <a:latin typeface="Century Gothic" pitchFamily="34" charset="0"/>
              </a:rPr>
              <a:t>que la normatividad electoral </a:t>
            </a:r>
            <a:r>
              <a:rPr lang="es-MX" sz="2900" b="1" dirty="0">
                <a:latin typeface="Century Gothic" pitchFamily="34" charset="0"/>
              </a:rPr>
              <a:t>expresamente restrinja </a:t>
            </a:r>
            <a:r>
              <a:rPr lang="es-MX" sz="2900" dirty="0">
                <a:latin typeface="Century Gothic" pitchFamily="34" charset="0"/>
              </a:rPr>
              <a:t>el acceso a alguna de la información publicada (se incluirá una </a:t>
            </a:r>
            <a:r>
              <a:rPr lang="es-MX" sz="2900" b="1" dirty="0">
                <a:latin typeface="Century Gothic" pitchFamily="34" charset="0"/>
              </a:rPr>
              <a:t>leyenda fundada y motivada</a:t>
            </a:r>
            <a:r>
              <a:rPr lang="es-MX" sz="2900" dirty="0">
                <a:latin typeface="Century Gothic" pitchFamily="34" charset="0"/>
              </a:rPr>
              <a:t>, indicando el periodo en el que se mantendrá limitado el acceso).</a:t>
            </a:r>
          </a:p>
        </p:txBody>
      </p:sp>
    </p:spTree>
    <p:extLst>
      <p:ext uri="{BB962C8B-B14F-4D97-AF65-F5344CB8AC3E}">
        <p14:creationId xmlns:p14="http://schemas.microsoft.com/office/powerpoint/2010/main" val="522496600"/>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pic>
        <p:nvPicPr>
          <p:cNvPr id="6148" name="Picture 4" descr="Resultado de imagen para icono archivo confidencial"/>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11574884" y="2987039"/>
            <a:ext cx="6282035" cy="7817646"/>
          </a:xfrm>
          <a:prstGeom prst="rect">
            <a:avLst/>
          </a:prstGeom>
          <a:noFill/>
        </p:spPr>
      </p:pic>
      <p:sp>
        <p:nvSpPr>
          <p:cNvPr id="7" name="Marcador de contenido 2"/>
          <p:cNvSpPr txBox="1">
            <a:spLocks/>
          </p:cNvSpPr>
          <p:nvPr/>
        </p:nvSpPr>
        <p:spPr>
          <a:xfrm>
            <a:off x="588044" y="3593359"/>
            <a:ext cx="10419582" cy="7841404"/>
          </a:xfrm>
          <a:prstGeom prst="rect">
            <a:avLst/>
          </a:prstGeom>
        </p:spPr>
        <p:txBody>
          <a:bodyPr vert="horz" lIns="146898" tIns="73449" rIns="146898" bIns="73449"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ts val="4820"/>
              </a:lnSpc>
              <a:buClr>
                <a:srgbClr val="3690A8"/>
              </a:buClr>
            </a:pPr>
            <a:r>
              <a:rPr lang="es-MX" sz="3200" dirty="0">
                <a:latin typeface="Century Gothic" pitchFamily="34" charset="0"/>
              </a:rPr>
              <a:t>Cuando la información a difundir actualice alguna </a:t>
            </a:r>
            <a:r>
              <a:rPr lang="es-MX" sz="3200" b="1" dirty="0">
                <a:solidFill>
                  <a:srgbClr val="EF1190"/>
                </a:solidFill>
                <a:latin typeface="Century Gothic" pitchFamily="34" charset="0"/>
              </a:rPr>
              <a:t>causal de reserva</a:t>
            </a:r>
            <a:r>
              <a:rPr lang="es-MX" sz="3200" dirty="0">
                <a:latin typeface="Century Gothic" pitchFamily="34" charset="0"/>
              </a:rPr>
              <a:t>, se publicará una </a:t>
            </a:r>
            <a:r>
              <a:rPr lang="es-MX" sz="3200" b="1" dirty="0">
                <a:latin typeface="Century Gothic" pitchFamily="34" charset="0"/>
              </a:rPr>
              <a:t>leyenda </a:t>
            </a:r>
            <a:r>
              <a:rPr lang="es-MX" sz="3200" dirty="0">
                <a:latin typeface="Century Gothic" pitchFamily="34" charset="0"/>
              </a:rPr>
              <a:t>con su correspondiente fundamento legal que especifique que la </a:t>
            </a:r>
            <a:r>
              <a:rPr lang="es-MX" sz="3200" b="1" dirty="0">
                <a:latin typeface="Century Gothic" pitchFamily="34" charset="0"/>
              </a:rPr>
              <a:t>información</a:t>
            </a:r>
            <a:r>
              <a:rPr lang="es-MX" sz="3200" dirty="0">
                <a:latin typeface="Century Gothic" pitchFamily="34" charset="0"/>
              </a:rPr>
              <a:t> se encuentra </a:t>
            </a:r>
            <a:r>
              <a:rPr lang="es-MX" sz="3200" b="1" dirty="0">
                <a:latin typeface="Century Gothic" pitchFamily="34" charset="0"/>
              </a:rPr>
              <a:t>clasificada </a:t>
            </a:r>
            <a:r>
              <a:rPr lang="es-MX" sz="3200" dirty="0">
                <a:latin typeface="Century Gothic" pitchFamily="34" charset="0"/>
              </a:rPr>
              <a:t>(de conformidad con el Titulo Sexto de la LTAIPRC).</a:t>
            </a:r>
          </a:p>
          <a:p>
            <a:pPr algn="just">
              <a:lnSpc>
                <a:spcPts val="4820"/>
              </a:lnSpc>
              <a:buClr>
                <a:srgbClr val="3690A8"/>
              </a:buClr>
            </a:pPr>
            <a:endParaRPr lang="es-MX" sz="3200" dirty="0">
              <a:latin typeface="Century Gothic" pitchFamily="34" charset="0"/>
            </a:endParaRPr>
          </a:p>
          <a:p>
            <a:pPr algn="just">
              <a:lnSpc>
                <a:spcPts val="4820"/>
              </a:lnSpc>
              <a:spcBef>
                <a:spcPts val="1928"/>
              </a:spcBef>
              <a:buClr>
                <a:srgbClr val="3690A8"/>
              </a:buClr>
            </a:pPr>
            <a:r>
              <a:rPr lang="es-MX" sz="3200" dirty="0">
                <a:latin typeface="Century Gothic" pitchFamily="34" charset="0"/>
              </a:rPr>
              <a:t>Se elaborará </a:t>
            </a:r>
            <a:r>
              <a:rPr lang="es-MX" sz="3200" b="1" dirty="0">
                <a:solidFill>
                  <a:srgbClr val="EF1190"/>
                </a:solidFill>
                <a:latin typeface="Century Gothic" pitchFamily="34" charset="0"/>
              </a:rPr>
              <a:t>versión pública </a:t>
            </a:r>
            <a:r>
              <a:rPr lang="es-MX" sz="3200" dirty="0">
                <a:latin typeface="Century Gothic" pitchFamily="34" charset="0"/>
              </a:rPr>
              <a:t>de los documentos que contengan información que actualice alguno de los supuestos de </a:t>
            </a:r>
            <a:r>
              <a:rPr lang="es-MX" sz="3200" b="1" dirty="0">
                <a:latin typeface="Century Gothic" pitchFamily="34" charset="0"/>
              </a:rPr>
              <a:t>reserva</a:t>
            </a:r>
            <a:r>
              <a:rPr lang="es-MX" sz="3200" dirty="0">
                <a:latin typeface="Century Gothic" pitchFamily="34" charset="0"/>
              </a:rPr>
              <a:t> o </a:t>
            </a:r>
            <a:r>
              <a:rPr lang="es-MX" sz="3200" b="1" dirty="0">
                <a:latin typeface="Century Gothic" pitchFamily="34" charset="0"/>
              </a:rPr>
              <a:t>confidencialidad</a:t>
            </a:r>
            <a:r>
              <a:rPr lang="es-MX" sz="3200" dirty="0">
                <a:latin typeface="Century Gothic" pitchFamily="34" charset="0"/>
              </a:rPr>
              <a:t>.</a:t>
            </a:r>
          </a:p>
        </p:txBody>
      </p:sp>
      <p:sp>
        <p:nvSpPr>
          <p:cNvPr id="8" name="Título 1"/>
          <p:cNvSpPr txBox="1">
            <a:spLocks/>
          </p:cNvSpPr>
          <p:nvPr/>
        </p:nvSpPr>
        <p:spPr>
          <a:xfrm>
            <a:off x="421928" y="419527"/>
            <a:ext cx="16323914"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8700" dirty="0">
                <a:solidFill>
                  <a:srgbClr val="FCFCFC"/>
                </a:solidFill>
              </a:rPr>
              <a:t>Información de acceso restringido </a:t>
            </a:r>
          </a:p>
        </p:txBody>
      </p:sp>
      <p:sp>
        <p:nvSpPr>
          <p:cNvPr id="9" name="CuadroTexto 1"/>
          <p:cNvSpPr txBox="1"/>
          <p:nvPr/>
        </p:nvSpPr>
        <p:spPr>
          <a:xfrm>
            <a:off x="11232654" y="10917266"/>
            <a:ext cx="6788348" cy="1571799"/>
          </a:xfrm>
          <a:prstGeom prst="rect">
            <a:avLst/>
          </a:prstGeom>
          <a:noFill/>
        </p:spPr>
        <p:txBody>
          <a:bodyPr wrap="square" lIns="146898" tIns="73449" rIns="146898" bIns="73449" rtlCol="0">
            <a:spAutoFit/>
          </a:bodyPr>
          <a:lstStyle/>
          <a:p>
            <a:pPr algn="ctr">
              <a:lnSpc>
                <a:spcPts val="3695"/>
              </a:lnSpc>
            </a:pPr>
            <a:r>
              <a:rPr lang="es-MX" dirty="0">
                <a:latin typeface="Century Gothic" pitchFamily="34" charset="0"/>
              </a:rPr>
              <a:t>Cada versión pública debe ser aprobada por el </a:t>
            </a:r>
            <a:r>
              <a:rPr lang="es-MX" b="1" dirty="0">
                <a:solidFill>
                  <a:srgbClr val="EF1190"/>
                </a:solidFill>
                <a:latin typeface="Century Gothic" pitchFamily="34" charset="0"/>
              </a:rPr>
              <a:t>Comité de Transparencia</a:t>
            </a:r>
            <a:endParaRPr lang="es-MX" dirty="0">
              <a:solidFill>
                <a:srgbClr val="EF1190"/>
              </a:solidFill>
              <a:latin typeface="Century Gothic" pitchFamily="34" charset="0"/>
            </a:endParaRPr>
          </a:p>
        </p:txBody>
      </p:sp>
    </p:spTree>
    <p:extLst>
      <p:ext uri="{BB962C8B-B14F-4D97-AF65-F5344CB8AC3E}">
        <p14:creationId xmlns:p14="http://schemas.microsoft.com/office/powerpoint/2010/main" val="2821771671"/>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ícono, monitor"/>
          <p:cNvPicPr>
            <a:picLocks noChangeAspect="1" noChangeArrowheads="1"/>
          </p:cNvPicPr>
          <p:nvPr/>
        </p:nvPicPr>
        <p:blipFill>
          <a:blip r:embed="rId2" cstate="print">
            <a:duotone>
              <a:schemeClr val="accent5">
                <a:shade val="45000"/>
                <a:satMod val="135000"/>
              </a:schemeClr>
              <a:prstClr val="white"/>
            </a:duotone>
          </a:blip>
          <a:srcRect t="12354" b="12886"/>
          <a:stretch>
            <a:fillRect/>
          </a:stretch>
        </p:blipFill>
        <p:spPr bwMode="auto">
          <a:xfrm>
            <a:off x="655370" y="5437346"/>
            <a:ext cx="6170482" cy="5740718"/>
          </a:xfrm>
          <a:prstGeom prst="rect">
            <a:avLst/>
          </a:prstGeom>
          <a:noFill/>
        </p:spPr>
      </p:pic>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Marcador de contenido 2"/>
          <p:cNvSpPr>
            <a:spLocks noGrp="1"/>
          </p:cNvSpPr>
          <p:nvPr>
            <p:ph idx="1"/>
          </p:nvPr>
        </p:nvSpPr>
        <p:spPr>
          <a:xfrm>
            <a:off x="7284284" y="3523775"/>
            <a:ext cx="10305415" cy="7490934"/>
          </a:xfrm>
        </p:spPr>
        <p:txBody>
          <a:bodyPr>
            <a:normAutofit/>
          </a:bodyPr>
          <a:lstStyle/>
          <a:p>
            <a:pPr marL="0" indent="0" algn="just">
              <a:buClr>
                <a:srgbClr val="3690A8"/>
              </a:buClr>
              <a:buFont typeface="Century Gothic" pitchFamily="34" charset="0"/>
              <a:buChar char="►"/>
            </a:pPr>
            <a:endParaRPr lang="es-MX" sz="1300" dirty="0"/>
          </a:p>
          <a:p>
            <a:pPr marL="714089" indent="-714089" algn="just">
              <a:lnSpc>
                <a:spcPts val="4820"/>
              </a:lnSpc>
              <a:spcBef>
                <a:spcPts val="2088"/>
              </a:spcBef>
              <a:buClr>
                <a:srgbClr val="3690A8"/>
              </a:buClr>
              <a:buFont typeface="Century Gothic" pitchFamily="34" charset="0"/>
              <a:buChar char="►"/>
            </a:pPr>
            <a:r>
              <a:rPr lang="es-MX" sz="3900" dirty="0">
                <a:latin typeface="Century Gothic" pitchFamily="34" charset="0"/>
              </a:rPr>
              <a:t>Ustedes ya informaron al </a:t>
            </a:r>
            <a:r>
              <a:rPr lang="es-MX" sz="3900" dirty="0" err="1" smtClean="0">
                <a:latin typeface="Century Gothic" pitchFamily="34" charset="0"/>
              </a:rPr>
              <a:t>Info</a:t>
            </a:r>
            <a:r>
              <a:rPr lang="es-MX" sz="3900" dirty="0" smtClean="0">
                <a:latin typeface="Century Gothic" pitchFamily="34" charset="0"/>
              </a:rPr>
              <a:t> </a:t>
            </a:r>
            <a:r>
              <a:rPr lang="es-MX" sz="3900" dirty="0">
                <a:latin typeface="Century Gothic" pitchFamily="34" charset="0"/>
              </a:rPr>
              <a:t>sobre la </a:t>
            </a:r>
            <a:r>
              <a:rPr lang="es-MX" sz="3900" b="1" dirty="0">
                <a:latin typeface="Century Gothic" pitchFamily="34" charset="0"/>
              </a:rPr>
              <a:t>relación de fracciones que les aplican y las que no les aplican</a:t>
            </a:r>
            <a:r>
              <a:rPr lang="es-MX" sz="3900" dirty="0">
                <a:latin typeface="Century Gothic" pitchFamily="34" charset="0"/>
              </a:rPr>
              <a:t>, de forma fundada y motivada.</a:t>
            </a:r>
          </a:p>
          <a:p>
            <a:pPr marL="0" indent="0" algn="just">
              <a:lnSpc>
                <a:spcPts val="4016"/>
              </a:lnSpc>
              <a:spcBef>
                <a:spcPts val="2088"/>
              </a:spcBef>
              <a:buNone/>
            </a:pPr>
            <a:endParaRPr lang="es-MX" dirty="0" smtClean="0">
              <a:latin typeface="Century Gothic" pitchFamily="34" charset="0"/>
            </a:endParaRPr>
          </a:p>
          <a:p>
            <a:pPr marL="1448581" lvl="1" indent="-714089" algn="just">
              <a:lnSpc>
                <a:spcPts val="4820"/>
              </a:lnSpc>
              <a:buClr>
                <a:srgbClr val="3690A8"/>
              </a:buClr>
              <a:buFont typeface="Wingdings" panose="05000000000000000000" pitchFamily="2" charset="2"/>
              <a:buChar char="q"/>
            </a:pPr>
            <a:r>
              <a:rPr lang="es-MX" sz="3900" dirty="0">
                <a:latin typeface="Century Gothic" pitchFamily="34" charset="0"/>
              </a:rPr>
              <a:t>Una vez que el </a:t>
            </a:r>
            <a:r>
              <a:rPr lang="es-MX" sz="3900" dirty="0" err="1" smtClean="0">
                <a:latin typeface="Century Gothic" pitchFamily="34" charset="0"/>
              </a:rPr>
              <a:t>Info</a:t>
            </a:r>
            <a:r>
              <a:rPr lang="es-MX" sz="3900" dirty="0" smtClean="0">
                <a:latin typeface="Century Gothic" pitchFamily="34" charset="0"/>
              </a:rPr>
              <a:t> </a:t>
            </a:r>
            <a:r>
              <a:rPr lang="es-MX" sz="3900" dirty="0">
                <a:latin typeface="Century Gothic" pitchFamily="34" charset="0"/>
              </a:rPr>
              <a:t>verifique y apruebe su Tabla de Aplicabilidad, ustedes la difundirán en sus </a:t>
            </a:r>
            <a:r>
              <a:rPr lang="es-MX" sz="3900" b="1" dirty="0">
                <a:solidFill>
                  <a:srgbClr val="EF1190"/>
                </a:solidFill>
                <a:latin typeface="Century Gothic" pitchFamily="34" charset="0"/>
              </a:rPr>
              <a:t>portales de Internet</a:t>
            </a:r>
            <a:r>
              <a:rPr lang="es-MX" sz="3900" dirty="0">
                <a:latin typeface="Century Gothic" pitchFamily="34" charset="0"/>
              </a:rPr>
              <a:t>.</a:t>
            </a:r>
          </a:p>
        </p:txBody>
      </p:sp>
      <p:sp>
        <p:nvSpPr>
          <p:cNvPr id="11" name="Flecha derecha 1"/>
          <p:cNvSpPr/>
          <p:nvPr/>
        </p:nvSpPr>
        <p:spPr>
          <a:xfrm rot="10800000">
            <a:off x="6019502" y="9021127"/>
            <a:ext cx="2033290" cy="600076"/>
          </a:xfrm>
          <a:prstGeom prst="rightArrow">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pic>
        <p:nvPicPr>
          <p:cNvPr id="5122" name="Picture 2" descr="Resultado de imagen para ícono documento correcto"/>
          <p:cNvPicPr>
            <a:picLocks noChangeAspect="1" noChangeArrowheads="1"/>
          </p:cNvPicPr>
          <p:nvPr/>
        </p:nvPicPr>
        <p:blipFill>
          <a:blip r:embed="rId3" cstate="print">
            <a:duotone>
              <a:schemeClr val="accent5">
                <a:shade val="45000"/>
                <a:satMod val="135000"/>
              </a:schemeClr>
              <a:prstClr val="white"/>
            </a:duotone>
          </a:blip>
          <a:srcRect l="17060" t="15551" r="7087" b="13320"/>
          <a:stretch>
            <a:fillRect/>
          </a:stretch>
        </p:blipFill>
        <p:spPr bwMode="auto">
          <a:xfrm>
            <a:off x="2512814" y="6256214"/>
            <a:ext cx="3037880" cy="3545010"/>
          </a:xfrm>
          <a:prstGeom prst="rect">
            <a:avLst/>
          </a:prstGeom>
          <a:noFill/>
        </p:spPr>
      </p:pic>
      <p:sp>
        <p:nvSpPr>
          <p:cNvPr id="12" name="Título 1"/>
          <p:cNvSpPr txBox="1">
            <a:spLocks/>
          </p:cNvSpPr>
          <p:nvPr/>
        </p:nvSpPr>
        <p:spPr>
          <a:xfrm>
            <a:off x="684461" y="419527"/>
            <a:ext cx="16323914"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8700" dirty="0">
                <a:solidFill>
                  <a:srgbClr val="FCFCFC"/>
                </a:solidFill>
              </a:rPr>
              <a:t>Tablas de Aplicabilidad</a:t>
            </a:r>
          </a:p>
        </p:txBody>
      </p:sp>
      <p:sp>
        <p:nvSpPr>
          <p:cNvPr id="8" name="Rectángulo redondeado 6"/>
          <p:cNvSpPr/>
          <p:nvPr/>
        </p:nvSpPr>
        <p:spPr>
          <a:xfrm>
            <a:off x="1921474" y="3471207"/>
            <a:ext cx="3666724" cy="1476078"/>
          </a:xfrm>
          <a:prstGeom prst="round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lnSpc>
                <a:spcPts val="2570"/>
              </a:lnSpc>
            </a:pPr>
            <a:r>
              <a:rPr lang="es-MX" sz="1900" b="1" dirty="0">
                <a:latin typeface="Century Gothic" pitchFamily="34" charset="0"/>
              </a:rPr>
              <a:t>Tabla de Aplicabilidad de las Obligaciones de Transparencia</a:t>
            </a:r>
          </a:p>
        </p:txBody>
      </p:sp>
    </p:spTree>
    <p:extLst>
      <p:ext uri="{BB962C8B-B14F-4D97-AF65-F5344CB8AC3E}">
        <p14:creationId xmlns:p14="http://schemas.microsoft.com/office/powerpoint/2010/main" val="2650745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pic>
        <p:nvPicPr>
          <p:cNvPr id="6" name="Picture 2" descr="Resultado de imagen para InfoDF"/>
          <p:cNvPicPr>
            <a:picLocks noChangeAspect="1" noChangeArrowheads="1"/>
          </p:cNvPicPr>
          <p:nvPr/>
        </p:nvPicPr>
        <p:blipFill>
          <a:blip r:embed="rId2" cstate="print"/>
          <a:srcRect/>
          <a:stretch>
            <a:fillRect/>
          </a:stretch>
        </p:blipFill>
        <p:spPr bwMode="auto">
          <a:xfrm>
            <a:off x="15486273" y="10742856"/>
            <a:ext cx="2216633" cy="1471189"/>
          </a:xfrm>
          <a:prstGeom prst="rect">
            <a:avLst/>
          </a:prstGeom>
          <a:noFill/>
        </p:spPr>
      </p:pic>
      <p:pic>
        <p:nvPicPr>
          <p:cNvPr id="7" name="Picture 2" descr="http://www.anp.com.uy/wps/wcm/connect/164e0e9e-9dc3-4b2c-bc10-7078c9cb9388/Opcion_Interes_Publico.JPG?MOD=AJPERES&amp;CACHEID=164e0e9e-9dc3-4b2c-bc10-7078c9cb93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32341"/>
            <a:ext cx="18002250" cy="280035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9"/>
          <p:cNvSpPr txBox="1"/>
          <p:nvPr/>
        </p:nvSpPr>
        <p:spPr>
          <a:xfrm>
            <a:off x="175026" y="10159518"/>
            <a:ext cx="8619823" cy="2469481"/>
          </a:xfrm>
          <a:prstGeom prst="rect">
            <a:avLst/>
          </a:prstGeom>
          <a:noFill/>
        </p:spPr>
        <p:txBody>
          <a:bodyPr wrap="square" lIns="146898" tIns="73449" rIns="146898" bIns="73449" rtlCol="0">
            <a:spAutoFit/>
          </a:bodyPr>
          <a:lstStyle/>
          <a:p>
            <a:pPr marL="0" lvl="1" algn="just">
              <a:spcAft>
                <a:spcPts val="964"/>
              </a:spcAft>
              <a:buSzPct val="100000"/>
            </a:pPr>
            <a:r>
              <a:rPr lang="es-MX" sz="1900" dirty="0">
                <a:solidFill>
                  <a:schemeClr val="bg1"/>
                </a:solidFill>
                <a:latin typeface="Century Gothic" pitchFamily="34" charset="0"/>
              </a:rPr>
              <a:t>La información de interés público: </a:t>
            </a:r>
          </a:p>
          <a:p>
            <a:pPr marL="298388" lvl="1" indent="-298388" algn="just">
              <a:lnSpc>
                <a:spcPts val="3856"/>
              </a:lnSpc>
              <a:buSzPct val="100000"/>
              <a:buFont typeface="Wingdings" charset="2"/>
              <a:buChar char="§"/>
            </a:pPr>
            <a:r>
              <a:rPr lang="es-MX" sz="1900" dirty="0">
                <a:solidFill>
                  <a:schemeClr val="bg1"/>
                </a:solidFill>
                <a:latin typeface="Century Gothic" pitchFamily="34" charset="0"/>
              </a:rPr>
              <a:t>Se difundirá en la PNT y en el portal de Internet de los SO.</a:t>
            </a:r>
          </a:p>
          <a:p>
            <a:pPr marL="298388" lvl="1" indent="-298388" algn="just">
              <a:lnSpc>
                <a:spcPts val="3856"/>
              </a:lnSpc>
              <a:buSzPct val="100000"/>
              <a:buFont typeface="Wingdings" charset="2"/>
              <a:buChar char="§"/>
            </a:pPr>
            <a:r>
              <a:rPr lang="es-MX" sz="1900" dirty="0">
                <a:solidFill>
                  <a:schemeClr val="bg1"/>
                </a:solidFill>
                <a:latin typeface="Century Gothic" pitchFamily="34" charset="0"/>
              </a:rPr>
              <a:t>Formará parte del catálogo de obligaciones de transparencia de los SO.</a:t>
            </a:r>
          </a:p>
          <a:p>
            <a:endParaRPr lang="es-MX" dirty="0"/>
          </a:p>
        </p:txBody>
      </p:sp>
      <p:sp>
        <p:nvSpPr>
          <p:cNvPr id="10" name="Título 1"/>
          <p:cNvSpPr txBox="1">
            <a:spLocks/>
          </p:cNvSpPr>
          <p:nvPr/>
        </p:nvSpPr>
        <p:spPr>
          <a:xfrm>
            <a:off x="525066" y="162828"/>
            <a:ext cx="17120890"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just"/>
            <a:r>
              <a:rPr lang="es-MX" sz="5800" dirty="0">
                <a:solidFill>
                  <a:srgbClr val="FCFCFC"/>
                </a:solidFill>
              </a:rPr>
              <a:t>Información adicional, considerada de interés público </a:t>
            </a:r>
            <a:r>
              <a:rPr lang="es-MX" sz="4500" dirty="0">
                <a:solidFill>
                  <a:srgbClr val="FCFCFC"/>
                </a:solidFill>
              </a:rPr>
              <a:t>(art. 121, frac. LII) </a:t>
            </a:r>
            <a:r>
              <a:rPr lang="es-MX" sz="3200" b="1" dirty="0">
                <a:solidFill>
                  <a:schemeClr val="bg1"/>
                </a:solidFill>
                <a:effectLst>
                  <a:outerShdw blurRad="38100" dist="38100" dir="2700000" algn="tl">
                    <a:srgbClr val="000000">
                      <a:alpha val="43137"/>
                    </a:srgbClr>
                  </a:outerShdw>
                </a:effectLst>
              </a:rPr>
              <a:t>Nota</a:t>
            </a:r>
            <a:r>
              <a:rPr lang="es-MX" sz="3200" b="1" dirty="0">
                <a:solidFill>
                  <a:schemeClr val="bg1"/>
                </a:solidFill>
              </a:rPr>
              <a:t>: Los Sujetos Obligados deben cumplir con este ordenamiento en tanto el INFODF emite las  </a:t>
            </a:r>
            <a:r>
              <a:rPr lang="es-MX" sz="3200" b="1" dirty="0" smtClean="0">
                <a:solidFill>
                  <a:schemeClr val="bg1"/>
                </a:solidFill>
              </a:rPr>
              <a:t>políticas </a:t>
            </a:r>
            <a:r>
              <a:rPr lang="es-MX" sz="3200" b="1" dirty="0">
                <a:solidFill>
                  <a:schemeClr val="bg1"/>
                </a:solidFill>
              </a:rPr>
              <a:t>y lineamientos en la materia.</a:t>
            </a:r>
            <a:endParaRPr lang="es-MX" sz="5100" b="1" dirty="0">
              <a:solidFill>
                <a:schemeClr val="bg1"/>
              </a:solidFill>
            </a:endParaRPr>
          </a:p>
        </p:txBody>
      </p:sp>
      <p:grpSp>
        <p:nvGrpSpPr>
          <p:cNvPr id="11" name="10 Grupo"/>
          <p:cNvGrpSpPr/>
          <p:nvPr/>
        </p:nvGrpSpPr>
        <p:grpSpPr>
          <a:xfrm>
            <a:off x="2207723" y="2826535"/>
            <a:ext cx="15400728" cy="2187911"/>
            <a:chOff x="1334310" y="1"/>
            <a:chExt cx="10430123" cy="1190700"/>
          </a:xfrm>
        </p:grpSpPr>
        <p:sp>
          <p:nvSpPr>
            <p:cNvPr id="12" name="11 Redondear rectángulo de esquina del mismo lado"/>
            <p:cNvSpPr/>
            <p:nvPr/>
          </p:nvSpPr>
          <p:spPr>
            <a:xfrm rot="5400000">
              <a:off x="5948409" y="-4614098"/>
              <a:ext cx="1190700" cy="10418898"/>
            </a:xfrm>
            <a:prstGeom prst="round2SameRect">
              <a:avLst/>
            </a:prstGeom>
            <a:solidFill>
              <a:srgbClr val="3690A8">
                <a:alpha val="90000"/>
              </a:srgbClr>
            </a:solidFill>
            <a:ln>
              <a:noFill/>
            </a:ln>
          </p:spPr>
          <p:style>
            <a:lnRef idx="1">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3" name="Redondear rectángulo de esquina del mismo lado 4"/>
            <p:cNvSpPr/>
            <p:nvPr/>
          </p:nvSpPr>
          <p:spPr>
            <a:xfrm>
              <a:off x="1334311" y="58125"/>
              <a:ext cx="10430122" cy="10744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75434" lvl="1" indent="-275434" algn="just" defTabSz="1142543">
                <a:lnSpc>
                  <a:spcPts val="3856"/>
                </a:lnSpc>
                <a:spcBef>
                  <a:spcPct val="0"/>
                </a:spcBef>
                <a:buChar char="••"/>
              </a:pPr>
              <a:r>
                <a:rPr lang="es-MX" b="1" dirty="0">
                  <a:solidFill>
                    <a:srgbClr val="EF1190"/>
                  </a:solidFill>
                  <a:latin typeface="Century Gothic" pitchFamily="34" charset="0"/>
                </a:rPr>
                <a:t>SO remiten al </a:t>
              </a:r>
              <a:r>
                <a:rPr lang="es-MX" b="1" dirty="0" err="1" smtClean="0">
                  <a:solidFill>
                    <a:srgbClr val="EF1190"/>
                  </a:solidFill>
                  <a:latin typeface="Century Gothic" pitchFamily="34" charset="0"/>
                </a:rPr>
                <a:t>Info</a:t>
              </a:r>
              <a:r>
                <a:rPr lang="es-MX" b="1" dirty="0" smtClean="0">
                  <a:solidFill>
                    <a:srgbClr val="EF1190"/>
                  </a:solidFill>
                  <a:latin typeface="Century Gothic" pitchFamily="34" charset="0"/>
                </a:rPr>
                <a:t> </a:t>
              </a:r>
              <a:r>
                <a:rPr lang="es-MX" b="1" dirty="0">
                  <a:solidFill>
                    <a:srgbClr val="EF1190"/>
                  </a:solidFill>
                  <a:latin typeface="Century Gothic" pitchFamily="34" charset="0"/>
                </a:rPr>
                <a:t>el listado </a:t>
              </a:r>
              <a:r>
                <a:rPr lang="es-MX" dirty="0">
                  <a:solidFill>
                    <a:schemeClr val="bg1"/>
                  </a:solidFill>
                  <a:latin typeface="Century Gothic" pitchFamily="34" charset="0"/>
                </a:rPr>
                <a:t>de información que consideren de interés público, atendiendo a los </a:t>
              </a:r>
              <a:r>
                <a:rPr lang="es-MX" b="1" i="1" dirty="0">
                  <a:solidFill>
                    <a:schemeClr val="bg1"/>
                  </a:solidFill>
                  <a:latin typeface="Century Gothic" pitchFamily="34" charset="0"/>
                </a:rPr>
                <a:t>Lineamientos para determinar los Catálogos y Publicación de Información de Interés Público; y para la emisión y evaluación de Políticas de Transparencia Proactiva </a:t>
              </a:r>
              <a:r>
                <a:rPr lang="es-MX" sz="1600" dirty="0">
                  <a:solidFill>
                    <a:schemeClr val="bg1"/>
                  </a:solidFill>
                  <a:latin typeface="Century Gothic" pitchFamily="34" charset="0"/>
                </a:rPr>
                <a:t>(cada 6 meses, o antes, a partir de enero).</a:t>
              </a:r>
            </a:p>
          </p:txBody>
        </p:sp>
      </p:grpSp>
      <p:grpSp>
        <p:nvGrpSpPr>
          <p:cNvPr id="14" name="13 Grupo"/>
          <p:cNvGrpSpPr/>
          <p:nvPr/>
        </p:nvGrpSpPr>
        <p:grpSpPr>
          <a:xfrm>
            <a:off x="447878" y="2856752"/>
            <a:ext cx="1722339" cy="2131162"/>
            <a:chOff x="167858" y="16446"/>
            <a:chExt cx="1166452" cy="1159816"/>
          </a:xfrm>
          <a:scene3d>
            <a:camera prst="orthographicFront">
              <a:rot lat="0" lon="0" rev="0"/>
            </a:camera>
            <a:lightRig rig="threePt" dir="t">
              <a:rot lat="0" lon="0" rev="1200000"/>
            </a:lightRig>
          </a:scene3d>
        </p:grpSpPr>
        <p:sp>
          <p:nvSpPr>
            <p:cNvPr id="15" name="14 Rectángulo redondeado"/>
            <p:cNvSpPr/>
            <p:nvPr/>
          </p:nvSpPr>
          <p:spPr>
            <a:xfrm>
              <a:off x="167858" y="16446"/>
              <a:ext cx="1166452" cy="1159816"/>
            </a:xfrm>
            <a:prstGeom prst="roundRect">
              <a:avLst/>
            </a:prstGeom>
            <a:solidFill>
              <a:srgbClr val="474747"/>
            </a:solidFill>
          </p:spPr>
          <p:style>
            <a:lnRef idx="0">
              <a:schemeClr val="accent1"/>
            </a:lnRef>
            <a:fillRef idx="3">
              <a:schemeClr val="accent1"/>
            </a:fillRef>
            <a:effectRef idx="3">
              <a:schemeClr val="accent1"/>
            </a:effectRef>
            <a:fontRef idx="minor">
              <a:schemeClr val="lt1"/>
            </a:fontRef>
          </p:style>
        </p:sp>
        <p:sp>
          <p:nvSpPr>
            <p:cNvPr id="16" name="15 Rectángulo"/>
            <p:cNvSpPr/>
            <p:nvPr/>
          </p:nvSpPr>
          <p:spPr>
            <a:xfrm>
              <a:off x="224476" y="73064"/>
              <a:ext cx="1053216" cy="1046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3141993">
                <a:lnSpc>
                  <a:spcPct val="90000"/>
                </a:lnSpc>
                <a:spcBef>
                  <a:spcPct val="0"/>
                </a:spcBef>
                <a:spcAft>
                  <a:spcPct val="35000"/>
                </a:spcAft>
              </a:pPr>
              <a:r>
                <a:rPr lang="es-MX" sz="7100" dirty="0">
                  <a:latin typeface="Century Gothic" pitchFamily="34" charset="0"/>
                </a:rPr>
                <a:t>1</a:t>
              </a:r>
            </a:p>
          </p:txBody>
        </p:sp>
      </p:grpSp>
      <p:grpSp>
        <p:nvGrpSpPr>
          <p:cNvPr id="17" name="16 Grupo"/>
          <p:cNvGrpSpPr/>
          <p:nvPr/>
        </p:nvGrpSpPr>
        <p:grpSpPr>
          <a:xfrm>
            <a:off x="2258575" y="5184425"/>
            <a:ext cx="15331123" cy="2186052"/>
            <a:chOff x="1354051" y="1304667"/>
            <a:chExt cx="10344358" cy="1189688"/>
          </a:xfrm>
        </p:grpSpPr>
        <p:sp>
          <p:nvSpPr>
            <p:cNvPr id="18" name="17 Redondear rectángulo de esquina del mismo lado"/>
            <p:cNvSpPr/>
            <p:nvPr/>
          </p:nvSpPr>
          <p:spPr>
            <a:xfrm rot="5400000">
              <a:off x="5931386" y="-3272668"/>
              <a:ext cx="1189688" cy="10344358"/>
            </a:xfrm>
            <a:prstGeom prst="round2SameRect">
              <a:avLst/>
            </a:prstGeom>
            <a:solidFill>
              <a:srgbClr val="474747"/>
            </a:solidFill>
            <a:ln>
              <a:noFill/>
            </a:ln>
          </p:spPr>
          <p:style>
            <a:lnRef idx="1">
              <a:schemeClr val="accent5"/>
            </a:lnRef>
            <a:fillRef idx="2">
              <a:schemeClr val="accent5"/>
            </a:fillRef>
            <a:effectRef idx="1">
              <a:schemeClr val="accent5"/>
            </a:effectRef>
            <a:fontRef idx="minor">
              <a:schemeClr val="dk1">
                <a:hueOff val="0"/>
                <a:satOff val="0"/>
                <a:lumOff val="0"/>
                <a:alphaOff val="0"/>
              </a:schemeClr>
            </a:fontRef>
          </p:style>
        </p:sp>
        <p:sp>
          <p:nvSpPr>
            <p:cNvPr id="19" name="Redondear rectángulo de esquina del mismo lado 4"/>
            <p:cNvSpPr/>
            <p:nvPr/>
          </p:nvSpPr>
          <p:spPr>
            <a:xfrm>
              <a:off x="1354051" y="1362743"/>
              <a:ext cx="10286282" cy="10735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75434" lvl="1" indent="-275434" algn="just" defTabSz="1142543">
                <a:lnSpc>
                  <a:spcPts val="3856"/>
                </a:lnSpc>
                <a:spcBef>
                  <a:spcPct val="0"/>
                </a:spcBef>
                <a:buChar char="••"/>
              </a:pPr>
              <a:r>
                <a:rPr lang="es-MX" b="1" dirty="0" err="1" smtClean="0">
                  <a:solidFill>
                    <a:srgbClr val="EF1190"/>
                  </a:solidFill>
                  <a:latin typeface="Century Gothic" pitchFamily="34" charset="0"/>
                </a:rPr>
                <a:t>Info</a:t>
              </a:r>
              <a:r>
                <a:rPr lang="es-MX" b="1" dirty="0" smtClean="0">
                  <a:solidFill>
                    <a:srgbClr val="EF1190"/>
                  </a:solidFill>
                  <a:latin typeface="Century Gothic" pitchFamily="34" charset="0"/>
                </a:rPr>
                <a:t> </a:t>
              </a:r>
              <a:r>
                <a:rPr lang="es-MX" b="1" dirty="0">
                  <a:solidFill>
                    <a:srgbClr val="EF1190"/>
                  </a:solidFill>
                  <a:latin typeface="Century Gothic" pitchFamily="34" charset="0"/>
                </a:rPr>
                <a:t>revisa el listado</a:t>
              </a:r>
              <a:r>
                <a:rPr lang="es-MX" dirty="0">
                  <a:solidFill>
                    <a:srgbClr val="EF1190"/>
                  </a:solidFill>
                  <a:latin typeface="Century Gothic" pitchFamily="34" charset="0"/>
                </a:rPr>
                <a:t> </a:t>
              </a:r>
              <a:r>
                <a:rPr lang="es-MX" dirty="0">
                  <a:solidFill>
                    <a:schemeClr val="bg1"/>
                  </a:solidFill>
                  <a:latin typeface="Century Gothic" pitchFamily="34" charset="0"/>
                </a:rPr>
                <a:t>que le fue remitido, con base en las funciones, atribuciones y competencias que ostente el SO (plazo de 20 días) y lo somete a consideración del Sistema Nacional, el cual tendrá un plazo de 5 días para pronunciarse.</a:t>
              </a:r>
            </a:p>
          </p:txBody>
        </p:sp>
      </p:grpSp>
      <p:grpSp>
        <p:nvGrpSpPr>
          <p:cNvPr id="20" name="19 Grupo"/>
          <p:cNvGrpSpPr/>
          <p:nvPr/>
        </p:nvGrpSpPr>
        <p:grpSpPr>
          <a:xfrm>
            <a:off x="450831" y="5186081"/>
            <a:ext cx="1751488" cy="2136061"/>
            <a:chOff x="167858" y="1318268"/>
            <a:chExt cx="1186193" cy="1162482"/>
          </a:xfrm>
        </p:grpSpPr>
        <p:sp>
          <p:nvSpPr>
            <p:cNvPr id="21" name="20 Rectángulo redondeado"/>
            <p:cNvSpPr/>
            <p:nvPr/>
          </p:nvSpPr>
          <p:spPr>
            <a:xfrm flipH="1">
              <a:off x="167858" y="1318268"/>
              <a:ext cx="1186193" cy="1162482"/>
            </a:xfrm>
            <a:prstGeom prst="roundRect">
              <a:avLst/>
            </a:prstGeom>
            <a:solidFill>
              <a:srgbClr val="3690A8"/>
            </a:solidFill>
          </p:spPr>
          <p:style>
            <a:lnRef idx="0">
              <a:schemeClr val="accent5"/>
            </a:lnRef>
            <a:fillRef idx="3">
              <a:schemeClr val="accent5"/>
            </a:fillRef>
            <a:effectRef idx="3">
              <a:schemeClr val="accent5"/>
            </a:effectRef>
            <a:fontRef idx="minor">
              <a:schemeClr val="lt1"/>
            </a:fontRef>
          </p:style>
        </p:sp>
        <p:sp>
          <p:nvSpPr>
            <p:cNvPr id="22" name="21 Rectángulo"/>
            <p:cNvSpPr/>
            <p:nvPr/>
          </p:nvSpPr>
          <p:spPr>
            <a:xfrm>
              <a:off x="224606" y="1375016"/>
              <a:ext cx="1072697" cy="10489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3141993">
                <a:lnSpc>
                  <a:spcPct val="90000"/>
                </a:lnSpc>
                <a:spcBef>
                  <a:spcPct val="0"/>
                </a:spcBef>
                <a:spcAft>
                  <a:spcPct val="35000"/>
                </a:spcAft>
              </a:pPr>
              <a:r>
                <a:rPr lang="es-MX" sz="7100" dirty="0">
                  <a:latin typeface="Century Gothic" pitchFamily="34" charset="0"/>
                </a:rPr>
                <a:t>2</a:t>
              </a:r>
            </a:p>
          </p:txBody>
        </p:sp>
      </p:grpSp>
      <p:grpSp>
        <p:nvGrpSpPr>
          <p:cNvPr id="23" name="22 Grupo"/>
          <p:cNvGrpSpPr/>
          <p:nvPr/>
        </p:nvGrpSpPr>
        <p:grpSpPr>
          <a:xfrm>
            <a:off x="2262587" y="7584804"/>
            <a:ext cx="15364616" cy="2052544"/>
            <a:chOff x="1389157" y="2607316"/>
            <a:chExt cx="10348630" cy="1117031"/>
          </a:xfrm>
        </p:grpSpPr>
        <p:sp>
          <p:nvSpPr>
            <p:cNvPr id="24" name="23 Redondear rectángulo de esquina del mismo lado"/>
            <p:cNvSpPr/>
            <p:nvPr/>
          </p:nvSpPr>
          <p:spPr>
            <a:xfrm rot="5400000">
              <a:off x="6004956" y="-2008483"/>
              <a:ext cx="1117031" cy="10348630"/>
            </a:xfrm>
            <a:prstGeom prst="round2SameRect">
              <a:avLst/>
            </a:prstGeom>
            <a:solidFill>
              <a:srgbClr val="3690A8">
                <a:alpha val="90000"/>
              </a:srgbClr>
            </a:solidFill>
            <a:ln>
              <a:noFill/>
            </a:ln>
          </p:spPr>
          <p:style>
            <a:lnRef idx="1">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5" name="Redondear rectángulo de esquina del mismo lado 4"/>
            <p:cNvSpPr/>
            <p:nvPr/>
          </p:nvSpPr>
          <p:spPr>
            <a:xfrm>
              <a:off x="1389157" y="2661845"/>
              <a:ext cx="10294101" cy="1007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75434" lvl="1" indent="-275434" algn="just" defTabSz="1142543">
                <a:lnSpc>
                  <a:spcPts val="3856"/>
                </a:lnSpc>
                <a:spcBef>
                  <a:spcPct val="0"/>
                </a:spcBef>
                <a:buChar char="••"/>
              </a:pPr>
              <a:r>
                <a:rPr lang="es-MX" b="1" dirty="0" err="1" smtClean="0">
                  <a:solidFill>
                    <a:srgbClr val="EF1190"/>
                  </a:solidFill>
                  <a:latin typeface="Century Gothic" pitchFamily="34" charset="0"/>
                </a:rPr>
                <a:t>Info</a:t>
              </a:r>
              <a:r>
                <a:rPr lang="es-MX" b="1" dirty="0" smtClean="0">
                  <a:solidFill>
                    <a:srgbClr val="EF1190"/>
                  </a:solidFill>
                  <a:latin typeface="Century Gothic" pitchFamily="34" charset="0"/>
                </a:rPr>
                <a:t> </a:t>
              </a:r>
              <a:r>
                <a:rPr lang="es-MX" b="1" dirty="0">
                  <a:solidFill>
                    <a:srgbClr val="EF1190"/>
                  </a:solidFill>
                  <a:latin typeface="Century Gothic" pitchFamily="34" charset="0"/>
                </a:rPr>
                <a:t>emite acuerdo</a:t>
              </a:r>
              <a:r>
                <a:rPr lang="es-MX" dirty="0">
                  <a:solidFill>
                    <a:srgbClr val="EF1190"/>
                  </a:solidFill>
                  <a:latin typeface="Century Gothic" pitchFamily="34" charset="0"/>
                </a:rPr>
                <a:t> </a:t>
              </a:r>
              <a:r>
                <a:rPr lang="es-MX" dirty="0">
                  <a:solidFill>
                    <a:schemeClr val="bg1"/>
                  </a:solidFill>
                  <a:latin typeface="Century Gothic" pitchFamily="34" charset="0"/>
                </a:rPr>
                <a:t>que determine qué información del listado integrará el catálogo de información de interés público que el SO deberá publicar como Obligación de Transparencia. También definirá formato y plazo de publicación, así como el mecanismo de verificación.</a:t>
              </a:r>
            </a:p>
          </p:txBody>
        </p:sp>
      </p:grpSp>
      <p:grpSp>
        <p:nvGrpSpPr>
          <p:cNvPr id="26" name="25 Grupo"/>
          <p:cNvGrpSpPr/>
          <p:nvPr/>
        </p:nvGrpSpPr>
        <p:grpSpPr>
          <a:xfrm>
            <a:off x="421759" y="7629625"/>
            <a:ext cx="1803324" cy="2009571"/>
            <a:chOff x="167858" y="2619009"/>
            <a:chExt cx="1221299" cy="1093644"/>
          </a:xfrm>
          <a:scene3d>
            <a:camera prst="orthographicFront">
              <a:rot lat="0" lon="0" rev="0"/>
            </a:camera>
            <a:lightRig rig="balanced" dir="t">
              <a:rot lat="0" lon="0" rev="8700000"/>
            </a:lightRig>
          </a:scene3d>
        </p:grpSpPr>
        <p:sp>
          <p:nvSpPr>
            <p:cNvPr id="27" name="26 Rectángulo redondeado"/>
            <p:cNvSpPr/>
            <p:nvPr/>
          </p:nvSpPr>
          <p:spPr>
            <a:xfrm flipH="1">
              <a:off x="167858" y="2619009"/>
              <a:ext cx="1221299" cy="1093644"/>
            </a:xfrm>
            <a:prstGeom prst="roundRect">
              <a:avLst/>
            </a:prstGeom>
            <a:solidFill>
              <a:srgbClr val="474747"/>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28" name="27 Rectángulo"/>
            <p:cNvSpPr/>
            <p:nvPr/>
          </p:nvSpPr>
          <p:spPr>
            <a:xfrm>
              <a:off x="221245" y="2672396"/>
              <a:ext cx="1114525" cy="986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3141993">
                <a:lnSpc>
                  <a:spcPct val="90000"/>
                </a:lnSpc>
                <a:spcBef>
                  <a:spcPct val="0"/>
                </a:spcBef>
                <a:spcAft>
                  <a:spcPct val="35000"/>
                </a:spcAft>
              </a:pPr>
              <a:r>
                <a:rPr lang="es-MX" sz="7100" dirty="0">
                  <a:latin typeface="Century Gothic" pitchFamily="34" charset="0"/>
                </a:rPr>
                <a:t>3</a:t>
              </a:r>
            </a:p>
          </p:txBody>
        </p:sp>
      </p:grpSp>
    </p:spTree>
    <p:extLst>
      <p:ext uri="{BB962C8B-B14F-4D97-AF65-F5344CB8AC3E}">
        <p14:creationId xmlns:p14="http://schemas.microsoft.com/office/powerpoint/2010/main" val="3759682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Resultado de imagen para ícono, expediente"/>
          <p:cNvPicPr>
            <a:picLocks noChangeAspect="1" noChangeArrowheads="1"/>
          </p:cNvPicPr>
          <p:nvPr/>
        </p:nvPicPr>
        <p:blipFill>
          <a:blip r:embed="rId2" cstate="print">
            <a:duotone>
              <a:schemeClr val="accent5">
                <a:shade val="45000"/>
                <a:satMod val="135000"/>
              </a:schemeClr>
              <a:prstClr val="white"/>
            </a:duotone>
            <a:lum bright="-20000" contrast="-10000"/>
          </a:blip>
          <a:srcRect/>
          <a:stretch>
            <a:fillRect/>
          </a:stretch>
        </p:blipFill>
        <p:spPr bwMode="auto">
          <a:xfrm>
            <a:off x="1275159" y="5734419"/>
            <a:ext cx="3609826" cy="4183486"/>
          </a:xfrm>
          <a:prstGeom prst="rect">
            <a:avLst/>
          </a:prstGeom>
          <a:noFill/>
        </p:spPr>
      </p:pic>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Marcador de contenido 2"/>
          <p:cNvSpPr>
            <a:spLocks noGrp="1"/>
          </p:cNvSpPr>
          <p:nvPr>
            <p:ph idx="1"/>
          </p:nvPr>
        </p:nvSpPr>
        <p:spPr>
          <a:xfrm>
            <a:off x="345697" y="3605725"/>
            <a:ext cx="6398626" cy="2671727"/>
          </a:xfrm>
        </p:spPr>
        <p:txBody>
          <a:bodyPr>
            <a:noAutofit/>
          </a:bodyPr>
          <a:lstStyle/>
          <a:p>
            <a:pPr marL="0" indent="0">
              <a:lnSpc>
                <a:spcPts val="3856"/>
              </a:lnSpc>
              <a:buNone/>
            </a:pPr>
            <a:r>
              <a:rPr lang="es-MX" sz="2900" b="1" dirty="0">
                <a:latin typeface="Century Gothic" pitchFamily="34" charset="0"/>
              </a:rPr>
              <a:t>Art. 139. </a:t>
            </a:r>
            <a:r>
              <a:rPr lang="es-MX" sz="2900" dirty="0">
                <a:latin typeface="Century Gothic" pitchFamily="34" charset="0"/>
              </a:rPr>
              <a:t>El </a:t>
            </a:r>
            <a:r>
              <a:rPr lang="es-MX" sz="2900" dirty="0" err="1" smtClean="0">
                <a:latin typeface="Century Gothic" pitchFamily="34" charset="0"/>
              </a:rPr>
              <a:t>Info</a:t>
            </a:r>
            <a:r>
              <a:rPr lang="es-MX" sz="2900" dirty="0" smtClean="0">
                <a:latin typeface="Century Gothic" pitchFamily="34" charset="0"/>
              </a:rPr>
              <a:t> </a:t>
            </a:r>
            <a:r>
              <a:rPr lang="es-MX" sz="2900" dirty="0">
                <a:latin typeface="Century Gothic" pitchFamily="34" charset="0"/>
              </a:rPr>
              <a:t>determinará los casos en que dichas personas cumplirán con las obligaciones de transparencia … </a:t>
            </a:r>
          </a:p>
        </p:txBody>
      </p:sp>
      <p:graphicFrame>
        <p:nvGraphicFramePr>
          <p:cNvPr id="8" name="Diagrama 1"/>
          <p:cNvGraphicFramePr/>
          <p:nvPr>
            <p:extLst>
              <p:ext uri="{D42A27DB-BD31-4B8C-83A1-F6EECF244321}">
                <p14:modId xmlns:p14="http://schemas.microsoft.com/office/powerpoint/2010/main" val="2561517189"/>
              </p:ext>
            </p:extLst>
          </p:nvPr>
        </p:nvGraphicFramePr>
        <p:xfrm>
          <a:off x="7022700" y="3187216"/>
          <a:ext cx="10625664" cy="768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2"/>
          <p:cNvSpPr/>
          <p:nvPr/>
        </p:nvSpPr>
        <p:spPr>
          <a:xfrm>
            <a:off x="354487" y="9262435"/>
            <a:ext cx="6330540" cy="2148880"/>
          </a:xfrm>
          <a:prstGeom prst="rect">
            <a:avLst/>
          </a:prstGeom>
        </p:spPr>
        <p:txBody>
          <a:bodyPr wrap="square" lIns="146898" tIns="73449" rIns="146898" bIns="73449">
            <a:spAutoFit/>
          </a:bodyPr>
          <a:lstStyle/>
          <a:p>
            <a:pPr>
              <a:lnSpc>
                <a:spcPts val="3856"/>
              </a:lnSpc>
            </a:pPr>
            <a:r>
              <a:rPr lang="es-MX" dirty="0" smtClean="0">
                <a:solidFill>
                  <a:srgbClr val="EF1190"/>
                </a:solidFill>
                <a:latin typeface="Century Gothic" pitchFamily="34" charset="0"/>
              </a:rPr>
              <a:t>directamente </a:t>
            </a:r>
            <a:r>
              <a:rPr lang="es-MX" dirty="0">
                <a:solidFill>
                  <a:srgbClr val="EF1190"/>
                </a:solidFill>
                <a:latin typeface="Century Gothic" pitchFamily="34" charset="0"/>
              </a:rPr>
              <a:t>o a través de los </a:t>
            </a:r>
            <a:r>
              <a:rPr lang="es-MX" dirty="0" smtClean="0">
                <a:solidFill>
                  <a:srgbClr val="EF1190"/>
                </a:solidFill>
                <a:latin typeface="Century Gothic" pitchFamily="34" charset="0"/>
              </a:rPr>
              <a:t>SO </a:t>
            </a:r>
            <a:r>
              <a:rPr lang="es-MX" dirty="0">
                <a:solidFill>
                  <a:srgbClr val="EF1190"/>
                </a:solidFill>
                <a:latin typeface="Century Gothic" pitchFamily="34" charset="0"/>
              </a:rPr>
              <a:t>que les </a:t>
            </a:r>
            <a:r>
              <a:rPr lang="es-MX" dirty="0" smtClean="0">
                <a:solidFill>
                  <a:srgbClr val="EF1190"/>
                </a:solidFill>
                <a:latin typeface="Century Gothic" pitchFamily="34" charset="0"/>
              </a:rPr>
              <a:t>asignaron dichos recursos o les dieron potestad para ejercer actos de autoridad.</a:t>
            </a:r>
            <a:endParaRPr lang="es-MX" dirty="0">
              <a:solidFill>
                <a:srgbClr val="EF1190"/>
              </a:solidFill>
              <a:latin typeface="Century Gothic" pitchFamily="34" charset="0"/>
            </a:endParaRPr>
          </a:p>
        </p:txBody>
      </p:sp>
      <p:sp>
        <p:nvSpPr>
          <p:cNvPr id="10" name="CuadroTexto 3"/>
          <p:cNvSpPr txBox="1"/>
          <p:nvPr/>
        </p:nvSpPr>
        <p:spPr>
          <a:xfrm>
            <a:off x="10312540" y="8904358"/>
            <a:ext cx="7100709" cy="2071936"/>
          </a:xfrm>
          <a:prstGeom prst="rect">
            <a:avLst/>
          </a:prstGeom>
          <a:noFill/>
        </p:spPr>
        <p:txBody>
          <a:bodyPr wrap="square" lIns="146898" tIns="73449" rIns="146898" bIns="73449" rtlCol="0">
            <a:spAutoFit/>
          </a:bodyPr>
          <a:lstStyle/>
          <a:p>
            <a:pPr marL="459057" indent="-459057">
              <a:lnSpc>
                <a:spcPts val="3020"/>
              </a:lnSpc>
              <a:buClr>
                <a:schemeClr val="accent1"/>
              </a:buClr>
              <a:buFont typeface="Wingdings" charset="2"/>
              <a:buChar char="ü"/>
            </a:pPr>
            <a:r>
              <a:rPr lang="es-MX" sz="2200" dirty="0">
                <a:latin typeface="Century Gothic" pitchFamily="34" charset="0"/>
              </a:rPr>
              <a:t>Nivel de financiamiento público</a:t>
            </a:r>
          </a:p>
          <a:p>
            <a:pPr marL="459057" indent="-459057">
              <a:lnSpc>
                <a:spcPts val="3020"/>
              </a:lnSpc>
              <a:buClr>
                <a:schemeClr val="accent1"/>
              </a:buClr>
              <a:buFont typeface="Wingdings" charset="2"/>
              <a:buChar char="ü"/>
            </a:pPr>
            <a:r>
              <a:rPr lang="es-MX" sz="2200" dirty="0">
                <a:latin typeface="Century Gothic" pitchFamily="34" charset="0"/>
              </a:rPr>
              <a:t>Si se realiza una función gubernamental</a:t>
            </a:r>
          </a:p>
          <a:p>
            <a:pPr marL="459057" indent="-459057">
              <a:lnSpc>
                <a:spcPts val="3020"/>
              </a:lnSpc>
              <a:buClr>
                <a:schemeClr val="accent1"/>
              </a:buClr>
              <a:buFont typeface="Wingdings" charset="2"/>
              <a:buChar char="ü"/>
            </a:pPr>
            <a:r>
              <a:rPr lang="es-MX" sz="2200" dirty="0">
                <a:latin typeface="Century Gothic" pitchFamily="34" charset="0"/>
              </a:rPr>
              <a:t>Nivel de regulación e involucramiento gubernamental</a:t>
            </a:r>
          </a:p>
          <a:p>
            <a:pPr marL="459057" indent="-459057">
              <a:lnSpc>
                <a:spcPts val="3020"/>
              </a:lnSpc>
              <a:buClr>
                <a:schemeClr val="accent1"/>
              </a:buClr>
              <a:buFont typeface="Wingdings" charset="2"/>
              <a:buChar char="ü"/>
            </a:pPr>
            <a:r>
              <a:rPr lang="es-MX" sz="2200" dirty="0">
                <a:latin typeface="Century Gothic" pitchFamily="34" charset="0"/>
              </a:rPr>
              <a:t>Si el gobierno participó en su creación</a:t>
            </a:r>
          </a:p>
        </p:txBody>
      </p:sp>
      <p:sp>
        <p:nvSpPr>
          <p:cNvPr id="11" name="Título 1"/>
          <p:cNvSpPr txBox="1">
            <a:spLocks/>
          </p:cNvSpPr>
          <p:nvPr/>
        </p:nvSpPr>
        <p:spPr>
          <a:xfrm>
            <a:off x="506313" y="209501"/>
            <a:ext cx="17120890"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just">
              <a:lnSpc>
                <a:spcPts val="6265"/>
              </a:lnSpc>
            </a:pPr>
            <a:r>
              <a:rPr lang="es-MX" sz="5800" dirty="0">
                <a:solidFill>
                  <a:srgbClr val="FCFCFC"/>
                </a:solidFill>
              </a:rPr>
              <a:t>Personas físicas o morales que reciben y ejercen recursos públicos o ejercen actos de autoridad</a:t>
            </a:r>
            <a:r>
              <a:rPr lang="es-MX" sz="6400" dirty="0">
                <a:solidFill>
                  <a:srgbClr val="FCFCFC"/>
                </a:solidFill>
              </a:rPr>
              <a:t>  </a:t>
            </a:r>
            <a:r>
              <a:rPr lang="es-MX" sz="5100" dirty="0">
                <a:solidFill>
                  <a:srgbClr val="FCFCFC"/>
                </a:solidFill>
              </a:rPr>
              <a:t>(art. 139)</a:t>
            </a:r>
          </a:p>
        </p:txBody>
      </p:sp>
      <p:sp>
        <p:nvSpPr>
          <p:cNvPr id="12" name="CuadroTexto 11"/>
          <p:cNvSpPr txBox="1"/>
          <p:nvPr/>
        </p:nvSpPr>
        <p:spPr>
          <a:xfrm>
            <a:off x="7763470" y="2920292"/>
            <a:ext cx="1575197" cy="1933437"/>
          </a:xfrm>
          <a:prstGeom prst="rect">
            <a:avLst/>
          </a:prstGeom>
          <a:noFill/>
        </p:spPr>
        <p:txBody>
          <a:bodyPr wrap="square" lIns="146898" tIns="73449" rIns="146898" bIns="73449" rtlCol="0">
            <a:spAutoFit/>
          </a:bodyPr>
          <a:lstStyle/>
          <a:p>
            <a:pPr algn="ctr"/>
            <a:r>
              <a:rPr lang="es-MX" sz="11600" b="1" dirty="0">
                <a:solidFill>
                  <a:srgbClr val="3690A8"/>
                </a:solidFill>
                <a:latin typeface="Century Gothic" panose="020B0502020202020204" pitchFamily="34" charset="0"/>
              </a:rPr>
              <a:t>1</a:t>
            </a:r>
          </a:p>
        </p:txBody>
      </p:sp>
      <p:sp>
        <p:nvSpPr>
          <p:cNvPr id="13" name="CuadroTexto 11"/>
          <p:cNvSpPr txBox="1"/>
          <p:nvPr/>
        </p:nvSpPr>
        <p:spPr>
          <a:xfrm>
            <a:off x="11532691" y="2920292"/>
            <a:ext cx="1575197" cy="1933437"/>
          </a:xfrm>
          <a:prstGeom prst="rect">
            <a:avLst/>
          </a:prstGeom>
          <a:noFill/>
        </p:spPr>
        <p:txBody>
          <a:bodyPr wrap="square" lIns="146898" tIns="73449" rIns="146898" bIns="73449" rtlCol="0">
            <a:spAutoFit/>
          </a:bodyPr>
          <a:lstStyle/>
          <a:p>
            <a:pPr algn="ctr"/>
            <a:r>
              <a:rPr lang="es-MX" sz="11600" b="1" dirty="0">
                <a:solidFill>
                  <a:srgbClr val="474747"/>
                </a:solidFill>
                <a:latin typeface="Century Gothic" panose="020B0502020202020204" pitchFamily="34" charset="0"/>
              </a:rPr>
              <a:t>2</a:t>
            </a:r>
          </a:p>
        </p:txBody>
      </p:sp>
      <p:sp>
        <p:nvSpPr>
          <p:cNvPr id="14" name="CuadroTexto 11"/>
          <p:cNvSpPr txBox="1"/>
          <p:nvPr/>
        </p:nvSpPr>
        <p:spPr>
          <a:xfrm>
            <a:off x="15301912" y="2920292"/>
            <a:ext cx="1575197" cy="1933437"/>
          </a:xfrm>
          <a:prstGeom prst="rect">
            <a:avLst/>
          </a:prstGeom>
          <a:noFill/>
        </p:spPr>
        <p:txBody>
          <a:bodyPr wrap="square" lIns="146898" tIns="73449" rIns="146898" bIns="73449" rtlCol="0">
            <a:spAutoFit/>
          </a:bodyPr>
          <a:lstStyle/>
          <a:p>
            <a:pPr algn="ctr"/>
            <a:r>
              <a:rPr lang="es-MX" sz="11600" b="1" dirty="0">
                <a:solidFill>
                  <a:srgbClr val="3690A8"/>
                </a:solidFill>
                <a:latin typeface="Century Gothic" panose="020B0502020202020204" pitchFamily="34" charset="0"/>
              </a:rPr>
              <a:t>3</a:t>
            </a:r>
          </a:p>
        </p:txBody>
      </p:sp>
    </p:spTree>
    <p:extLst>
      <p:ext uri="{BB962C8B-B14F-4D97-AF65-F5344CB8AC3E}">
        <p14:creationId xmlns:p14="http://schemas.microsoft.com/office/powerpoint/2010/main" val="1030956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31" name="Título 1"/>
          <p:cNvSpPr txBox="1">
            <a:spLocks/>
          </p:cNvSpPr>
          <p:nvPr/>
        </p:nvSpPr>
        <p:spPr>
          <a:xfrm>
            <a:off x="506313" y="209501"/>
            <a:ext cx="17120890" cy="1776014"/>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just">
              <a:lnSpc>
                <a:spcPts val="6265"/>
              </a:lnSpc>
            </a:pPr>
            <a:r>
              <a:rPr lang="es-MX" sz="5800" dirty="0">
                <a:solidFill>
                  <a:srgbClr val="FCFCFC"/>
                </a:solidFill>
              </a:rPr>
              <a:t>Personas físicas o morales que reciben y ejercen recursos públicos o ejercen actos de autoridad</a:t>
            </a:r>
            <a:r>
              <a:rPr lang="es-MX" sz="6400" dirty="0">
                <a:solidFill>
                  <a:srgbClr val="FCFCFC"/>
                </a:solidFill>
              </a:rPr>
              <a:t>  </a:t>
            </a:r>
            <a:r>
              <a:rPr lang="es-MX" sz="5100" dirty="0">
                <a:solidFill>
                  <a:srgbClr val="FCFCFC"/>
                </a:solidFill>
              </a:rPr>
              <a:t>(art. 140)</a:t>
            </a:r>
          </a:p>
        </p:txBody>
      </p:sp>
      <p:graphicFrame>
        <p:nvGraphicFramePr>
          <p:cNvPr id="32" name="Diagrama 1"/>
          <p:cNvGraphicFramePr/>
          <p:nvPr>
            <p:extLst>
              <p:ext uri="{D42A27DB-BD31-4B8C-83A1-F6EECF244321}">
                <p14:modId xmlns:p14="http://schemas.microsoft.com/office/powerpoint/2010/main" val="2106355561"/>
              </p:ext>
            </p:extLst>
          </p:nvPr>
        </p:nvGraphicFramePr>
        <p:xfrm>
          <a:off x="5244836" y="3273163"/>
          <a:ext cx="12194844" cy="8534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CuadroTexto 2"/>
          <p:cNvSpPr txBox="1"/>
          <p:nvPr/>
        </p:nvSpPr>
        <p:spPr>
          <a:xfrm>
            <a:off x="-75009" y="4034478"/>
            <a:ext cx="5254627" cy="3749318"/>
          </a:xfrm>
          <a:prstGeom prst="rect">
            <a:avLst/>
          </a:prstGeom>
          <a:noFill/>
        </p:spPr>
        <p:txBody>
          <a:bodyPr wrap="square" lIns="146898" tIns="73449" rIns="146898" bIns="73449" rtlCol="0">
            <a:spAutoFit/>
          </a:bodyPr>
          <a:lstStyle/>
          <a:p>
            <a:pPr algn="ctr"/>
            <a:r>
              <a:rPr lang="es-MX" sz="3900" b="1" dirty="0">
                <a:latin typeface="Century Gothic" pitchFamily="34" charset="0"/>
              </a:rPr>
              <a:t>¿Qué información deberán hacer pública dichas personas?</a:t>
            </a:r>
          </a:p>
          <a:p>
            <a:pPr algn="ctr"/>
            <a:endParaRPr lang="es-MX" sz="3900" b="1" dirty="0">
              <a:latin typeface="Century Gothic" pitchFamily="34" charset="0"/>
            </a:endParaRPr>
          </a:p>
          <a:p>
            <a:pPr algn="ctr"/>
            <a:r>
              <a:rPr lang="es-MX" sz="3900" b="1" dirty="0">
                <a:latin typeface="Century Gothic" pitchFamily="34" charset="0"/>
              </a:rPr>
              <a:t>Art. 140</a:t>
            </a:r>
          </a:p>
        </p:txBody>
      </p:sp>
      <p:sp>
        <p:nvSpPr>
          <p:cNvPr id="34" name="CuadroTexto 3"/>
          <p:cNvSpPr txBox="1"/>
          <p:nvPr/>
        </p:nvSpPr>
        <p:spPr>
          <a:xfrm>
            <a:off x="306286" y="9116889"/>
            <a:ext cx="4600576" cy="2523342"/>
          </a:xfrm>
          <a:prstGeom prst="rect">
            <a:avLst/>
          </a:prstGeom>
          <a:noFill/>
        </p:spPr>
        <p:txBody>
          <a:bodyPr wrap="square" lIns="146898" tIns="73449" rIns="146898" bIns="73449" rtlCol="0">
            <a:spAutoFit/>
          </a:bodyPr>
          <a:lstStyle/>
          <a:p>
            <a:pPr>
              <a:spcAft>
                <a:spcPts val="964"/>
              </a:spcAft>
            </a:pPr>
            <a:r>
              <a:rPr lang="es-MX" sz="2700" dirty="0" err="1" smtClean="0">
                <a:solidFill>
                  <a:srgbClr val="EF1190"/>
                </a:solidFill>
                <a:latin typeface="Century Gothic" pitchFamily="34" charset="0"/>
              </a:rPr>
              <a:t>Info</a:t>
            </a:r>
            <a:r>
              <a:rPr lang="es-MX" sz="2700" dirty="0" smtClean="0">
                <a:solidFill>
                  <a:srgbClr val="EF1190"/>
                </a:solidFill>
                <a:latin typeface="Century Gothic" pitchFamily="34" charset="0"/>
              </a:rPr>
              <a:t> </a:t>
            </a:r>
            <a:r>
              <a:rPr lang="es-MX" sz="2700" dirty="0">
                <a:solidFill>
                  <a:srgbClr val="EF1190"/>
                </a:solidFill>
                <a:latin typeface="Century Gothic" pitchFamily="34" charset="0"/>
              </a:rPr>
              <a:t>emitirá acuerdo en febrero-marzo de cada año, con listado de:</a:t>
            </a:r>
          </a:p>
          <a:p>
            <a:pPr marL="459057" indent="-459057">
              <a:lnSpc>
                <a:spcPts val="3856"/>
              </a:lnSpc>
              <a:buFontTx/>
              <a:buChar char="-"/>
            </a:pPr>
            <a:r>
              <a:rPr lang="es-MX" sz="2700" dirty="0">
                <a:solidFill>
                  <a:srgbClr val="EF1190"/>
                </a:solidFill>
                <a:latin typeface="Century Gothic" pitchFamily="34" charset="0"/>
              </a:rPr>
              <a:t>Personas</a:t>
            </a:r>
          </a:p>
          <a:p>
            <a:pPr marL="459057" indent="-459057">
              <a:lnSpc>
                <a:spcPts val="3856"/>
              </a:lnSpc>
              <a:buFontTx/>
              <a:buChar char="-"/>
            </a:pPr>
            <a:r>
              <a:rPr lang="es-MX" sz="2700" dirty="0">
                <a:solidFill>
                  <a:srgbClr val="EF1190"/>
                </a:solidFill>
                <a:latin typeface="Century Gothic" pitchFamily="34" charset="0"/>
              </a:rPr>
              <a:t>Rubros temáticos</a:t>
            </a:r>
          </a:p>
        </p:txBody>
      </p:sp>
      <p:sp>
        <p:nvSpPr>
          <p:cNvPr id="35" name="CuadroTexto 10"/>
          <p:cNvSpPr txBox="1"/>
          <p:nvPr/>
        </p:nvSpPr>
        <p:spPr>
          <a:xfrm>
            <a:off x="5814930" y="4302859"/>
            <a:ext cx="635876" cy="1133218"/>
          </a:xfrm>
          <a:prstGeom prst="rect">
            <a:avLst/>
          </a:prstGeom>
          <a:noFill/>
        </p:spPr>
        <p:txBody>
          <a:bodyPr wrap="square" lIns="146898" tIns="73449" rIns="146898" bIns="73449" rtlCol="0">
            <a:spAutoFit/>
          </a:bodyPr>
          <a:lstStyle/>
          <a:p>
            <a:r>
              <a:rPr lang="es-MX" sz="6400" b="1" dirty="0">
                <a:solidFill>
                  <a:schemeClr val="bg1"/>
                </a:solidFill>
                <a:latin typeface="Century Gothic" pitchFamily="34" charset="0"/>
              </a:rPr>
              <a:t>1</a:t>
            </a:r>
          </a:p>
        </p:txBody>
      </p:sp>
      <p:sp>
        <p:nvSpPr>
          <p:cNvPr id="38" name="CuadroTexto 10"/>
          <p:cNvSpPr txBox="1"/>
          <p:nvPr/>
        </p:nvSpPr>
        <p:spPr>
          <a:xfrm>
            <a:off x="6302491" y="6846510"/>
            <a:ext cx="635876" cy="1133218"/>
          </a:xfrm>
          <a:prstGeom prst="rect">
            <a:avLst/>
          </a:prstGeom>
          <a:noFill/>
        </p:spPr>
        <p:txBody>
          <a:bodyPr wrap="square" lIns="146898" tIns="73449" rIns="146898" bIns="73449" rtlCol="0">
            <a:spAutoFit/>
          </a:bodyPr>
          <a:lstStyle/>
          <a:p>
            <a:r>
              <a:rPr lang="es-MX" sz="6400" b="1" dirty="0">
                <a:solidFill>
                  <a:schemeClr val="bg1"/>
                </a:solidFill>
                <a:latin typeface="Century Gothic" pitchFamily="34" charset="0"/>
              </a:rPr>
              <a:t>2</a:t>
            </a:r>
          </a:p>
        </p:txBody>
      </p:sp>
      <p:sp>
        <p:nvSpPr>
          <p:cNvPr id="39" name="CuadroTexto 10"/>
          <p:cNvSpPr txBox="1"/>
          <p:nvPr/>
        </p:nvSpPr>
        <p:spPr>
          <a:xfrm>
            <a:off x="5814930" y="9413498"/>
            <a:ext cx="635876" cy="1133218"/>
          </a:xfrm>
          <a:prstGeom prst="rect">
            <a:avLst/>
          </a:prstGeom>
          <a:noFill/>
        </p:spPr>
        <p:txBody>
          <a:bodyPr wrap="square" lIns="146898" tIns="73449" rIns="146898" bIns="73449" rtlCol="0">
            <a:spAutoFit/>
          </a:bodyPr>
          <a:lstStyle/>
          <a:p>
            <a:r>
              <a:rPr lang="es-MX" sz="6400" b="1" dirty="0">
                <a:solidFill>
                  <a:schemeClr val="bg1"/>
                </a:solidFill>
                <a:latin typeface="Century Gothic" pitchFamily="34" charset="0"/>
              </a:rPr>
              <a:t>3</a:t>
            </a:r>
          </a:p>
        </p:txBody>
      </p:sp>
      <p:sp>
        <p:nvSpPr>
          <p:cNvPr id="3076" name="AutoShape 4" descr="Resultado de imagen para icono, documento, firma"/>
          <p:cNvSpPr>
            <a:spLocks noChangeAspect="1" noChangeArrowheads="1"/>
          </p:cNvSpPr>
          <p:nvPr/>
        </p:nvSpPr>
        <p:spPr bwMode="auto">
          <a:xfrm>
            <a:off x="229716" y="-265450"/>
            <a:ext cx="450056" cy="560072"/>
          </a:xfrm>
          <a:prstGeom prst="rect">
            <a:avLst/>
          </a:prstGeom>
          <a:noFill/>
        </p:spPr>
        <p:txBody>
          <a:bodyPr vert="horz" wrap="square" lIns="146898" tIns="73449" rIns="146898" bIns="73449" numCol="1" anchor="t" anchorCtr="0" compatLnSpc="1">
            <a:prstTxWarp prst="textNoShape">
              <a:avLst/>
            </a:prstTxWarp>
          </a:bodyPr>
          <a:lstStyle/>
          <a:p>
            <a:endParaRPr lang="es-MX"/>
          </a:p>
        </p:txBody>
      </p:sp>
      <p:sp>
        <p:nvSpPr>
          <p:cNvPr id="3078" name="AutoShape 6" descr="Resultado de imagen para icono, documento, firma"/>
          <p:cNvSpPr>
            <a:spLocks noChangeAspect="1" noChangeArrowheads="1"/>
          </p:cNvSpPr>
          <p:nvPr/>
        </p:nvSpPr>
        <p:spPr bwMode="auto">
          <a:xfrm>
            <a:off x="229716" y="-265450"/>
            <a:ext cx="450056" cy="560072"/>
          </a:xfrm>
          <a:prstGeom prst="rect">
            <a:avLst/>
          </a:prstGeom>
          <a:noFill/>
        </p:spPr>
        <p:txBody>
          <a:bodyPr vert="horz" wrap="square" lIns="146898" tIns="73449" rIns="146898" bIns="73449" numCol="1" anchor="t" anchorCtr="0" compatLnSpc="1">
            <a:prstTxWarp prst="textNoShape">
              <a:avLst/>
            </a:prstTxWarp>
          </a:bodyPr>
          <a:lstStyle/>
          <a:p>
            <a:endParaRPr lang="es-MX"/>
          </a:p>
        </p:txBody>
      </p:sp>
      <p:pic>
        <p:nvPicPr>
          <p:cNvPr id="3080" name="Picture 8" descr="Resultado de imagen para icono, documento, firma"/>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3837200" y="10641330"/>
            <a:ext cx="1282189" cy="1595615"/>
          </a:xfrm>
          <a:prstGeom prst="rect">
            <a:avLst/>
          </a:prstGeom>
          <a:noFill/>
        </p:spPr>
      </p:pic>
    </p:spTree>
    <p:extLst>
      <p:ext uri="{BB962C8B-B14F-4D97-AF65-F5344CB8AC3E}">
        <p14:creationId xmlns:p14="http://schemas.microsoft.com/office/powerpoint/2010/main" val="23750466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fade">
                                      <p:cBhvr>
                                        <p:cTn id="10" dur="5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46374" y="3111370"/>
            <a:ext cx="14779487" cy="3734860"/>
          </a:xfrm>
          <a:noFill/>
        </p:spPr>
        <p:txBody>
          <a:bodyPr>
            <a:noAutofit/>
          </a:bodyPr>
          <a:lstStyle/>
          <a:p>
            <a:pPr algn="just"/>
            <a:r>
              <a:rPr lang="es-MX" sz="5400" u="sng" dirty="0"/>
              <a:t>Continuar actualizando</a:t>
            </a:r>
            <a:r>
              <a:rPr lang="es-MX" sz="5400" dirty="0"/>
              <a:t> la Información de las Obligaciones de Transparencia en sus portales en los términos de la normatividad </a:t>
            </a:r>
            <a:r>
              <a:rPr lang="es-MX" sz="5400" dirty="0" smtClean="0"/>
              <a:t>vigente.</a:t>
            </a:r>
            <a:endParaRPr lang="es-MX" sz="3800" dirty="0">
              <a:solidFill>
                <a:srgbClr val="FF0000"/>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666" y="6670073"/>
            <a:ext cx="5780430" cy="323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632" y="8288594"/>
            <a:ext cx="8138517" cy="194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 Título"/>
          <p:cNvSpPr>
            <a:spLocks noGrp="1"/>
          </p:cNvSpPr>
          <p:nvPr>
            <p:ph type="title"/>
          </p:nvPr>
        </p:nvSpPr>
        <p:spPr>
          <a:xfrm>
            <a:off x="9355227" y="950535"/>
            <a:ext cx="7239021" cy="900496"/>
          </a:xfrm>
          <a:noFill/>
        </p:spPr>
        <p:txBody>
          <a:bodyPr>
            <a:normAutofit/>
          </a:bodyPr>
          <a:lstStyle/>
          <a:p>
            <a:r>
              <a:rPr lang="es-MX" sz="5400" dirty="0">
                <a:effectLst>
                  <a:outerShdw blurRad="38100" dist="38100" dir="2700000" algn="tl">
                    <a:srgbClr val="000000">
                      <a:alpha val="43137"/>
                    </a:srgbClr>
                  </a:outerShdw>
                </a:effectLst>
                <a:latin typeface="+mn-lt"/>
              </a:rPr>
              <a:t>Aspectos a enfatizar</a:t>
            </a:r>
          </a:p>
        </p:txBody>
      </p:sp>
      <p:sp>
        <p:nvSpPr>
          <p:cNvPr id="16"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1"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2"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23" name="Imagen 2" descr="Cinta-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24" name="Imagen 11" descr="info-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3422231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6856" y="3111369"/>
            <a:ext cx="14866997" cy="3189419"/>
          </a:xfrm>
        </p:spPr>
        <p:txBody>
          <a:bodyPr>
            <a:noAutofit/>
          </a:bodyPr>
          <a:lstStyle/>
          <a:p>
            <a:pPr algn="just"/>
            <a:r>
              <a:rPr lang="es-MX" sz="5400" u="sng" dirty="0"/>
              <a:t>Analizar a profundidad</a:t>
            </a:r>
            <a:r>
              <a:rPr lang="es-MX" sz="5400" dirty="0"/>
              <a:t> las obligaciones de transparencia estipuladas en el Título Quinto de la Ley </a:t>
            </a:r>
            <a:r>
              <a:rPr lang="es-MX" sz="5400" dirty="0" smtClean="0"/>
              <a:t>de Transparencia de la Ciudad de México, </a:t>
            </a:r>
            <a:r>
              <a:rPr lang="es-MX" sz="5400" dirty="0"/>
              <a:t>así como los correspondientes </a:t>
            </a:r>
            <a:r>
              <a:rPr lang="es-MX" sz="5400" i="1" dirty="0"/>
              <a:t>Lineamientos </a:t>
            </a:r>
            <a:r>
              <a:rPr lang="es-MX" sz="5400" i="1" dirty="0" smtClean="0"/>
              <a:t>y Metodología de Evaluación 2016</a:t>
            </a:r>
            <a:r>
              <a:rPr lang="es-MX" sz="5400" dirty="0" smtClean="0"/>
              <a:t>).</a:t>
            </a:r>
            <a:endParaRPr lang="es-MX" sz="38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937" y="7094676"/>
            <a:ext cx="9106809" cy="37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 Título"/>
          <p:cNvSpPr>
            <a:spLocks noGrp="1"/>
          </p:cNvSpPr>
          <p:nvPr>
            <p:ph type="title"/>
          </p:nvPr>
        </p:nvSpPr>
        <p:spPr>
          <a:xfrm>
            <a:off x="9355227" y="950535"/>
            <a:ext cx="7239021" cy="900496"/>
          </a:xfrm>
          <a:noFill/>
        </p:spPr>
        <p:txBody>
          <a:bodyPr>
            <a:normAutofit/>
          </a:bodyPr>
          <a:lstStyle/>
          <a:p>
            <a:r>
              <a:rPr lang="es-MX" sz="5400" dirty="0">
                <a:latin typeface="+mn-lt"/>
              </a:rPr>
              <a:t> </a:t>
            </a:r>
            <a:r>
              <a:rPr lang="es-MX" sz="5400" dirty="0">
                <a:effectLst>
                  <a:outerShdw blurRad="38100" dist="38100" dir="2700000" algn="tl">
                    <a:srgbClr val="000000">
                      <a:alpha val="43137"/>
                    </a:srgbClr>
                  </a:outerShdw>
                </a:effectLst>
              </a:rPr>
              <a:t>Aspectos a enfatizar</a:t>
            </a:r>
            <a:endParaRPr lang="es-MX" sz="5400" dirty="0">
              <a:effectLst>
                <a:outerShdw blurRad="38100" dist="38100" dir="2700000" algn="tl">
                  <a:srgbClr val="000000">
                    <a:alpha val="43137"/>
                  </a:srgbClr>
                </a:outerShdw>
              </a:effectLst>
              <a:latin typeface="+mn-lt"/>
            </a:endParaRPr>
          </a:p>
        </p:txBody>
      </p:sp>
      <p:sp>
        <p:nvSpPr>
          <p:cNvPr id="16"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1"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2"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23" name="Imagen 2" descr="Cint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24" name="Imagen 11" descr="inf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16139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
        <p:nvSpPr>
          <p:cNvPr id="13" name="Rombo 12"/>
          <p:cNvSpPr/>
          <p:nvPr/>
        </p:nvSpPr>
        <p:spPr>
          <a:xfrm>
            <a:off x="15769877" y="180108"/>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3" name="Imagen 2" descr="Cint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sp>
        <p:nvSpPr>
          <p:cNvPr id="21" name="Título 1"/>
          <p:cNvSpPr txBox="1">
            <a:spLocks/>
          </p:cNvSpPr>
          <p:nvPr/>
        </p:nvSpPr>
        <p:spPr>
          <a:xfrm>
            <a:off x="1080121" y="972196"/>
            <a:ext cx="14617749" cy="1296143"/>
          </a:xfrm>
          <a:prstGeom prst="rect">
            <a:avLst/>
          </a:prstGeom>
        </p:spPr>
        <p:txBody>
          <a:bodyPr vert="horz" lIns="133683" tIns="66842" rIns="133683" bIns="66842"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900" b="1" dirty="0">
                <a:latin typeface="+mn-lt"/>
              </a:rPr>
              <a:t>El Derecho de Acceso a la Información</a:t>
            </a:r>
          </a:p>
        </p:txBody>
      </p:sp>
      <p:sp>
        <p:nvSpPr>
          <p:cNvPr id="22" name="21 Rectángulo"/>
          <p:cNvSpPr/>
          <p:nvPr/>
        </p:nvSpPr>
        <p:spPr>
          <a:xfrm>
            <a:off x="504181" y="2916412"/>
            <a:ext cx="15481719" cy="8164512"/>
          </a:xfrm>
          <a:prstGeom prst="rect">
            <a:avLst/>
          </a:prstGeom>
        </p:spPr>
        <p:txBody>
          <a:bodyPr wrap="square" lIns="91408" tIns="45705" rIns="91408" bIns="45705">
            <a:spAutoFit/>
          </a:bodyPr>
          <a:lstStyle/>
          <a:p>
            <a:pPr marL="539688" indent="-539688" algn="just">
              <a:lnSpc>
                <a:spcPct val="150000"/>
              </a:lnSpc>
              <a:buFont typeface="Wingdings" pitchFamily="2" charset="2"/>
              <a:buChar char="ü"/>
            </a:pPr>
            <a:r>
              <a:rPr lang="es-MX" sz="3100" dirty="0"/>
              <a:t>Es la prerrogativa que tiene toda persona para acceder a la información generada, administrada o en poder de los Sujetos Obligados</a:t>
            </a:r>
            <a:r>
              <a:rPr lang="es-MX" sz="3100" b="1" dirty="0"/>
              <a:t>;</a:t>
            </a:r>
          </a:p>
          <a:p>
            <a:pPr marL="539688" indent="-539688" algn="just">
              <a:lnSpc>
                <a:spcPct val="150000"/>
              </a:lnSpc>
              <a:buFont typeface="Wingdings" pitchFamily="2" charset="2"/>
              <a:buChar char="ü"/>
            </a:pPr>
            <a:r>
              <a:rPr lang="es-MX" sz="3100" dirty="0"/>
              <a:t>Su contribución a la reducción de costos de la corrupción depende del </a:t>
            </a:r>
            <a:r>
              <a:rPr lang="es-MX" sz="3100" b="1" dirty="0"/>
              <a:t>compromiso de los particulares y las instituciones (ciudadanía);</a:t>
            </a:r>
          </a:p>
          <a:p>
            <a:pPr marL="539688" indent="-539688" algn="just">
              <a:lnSpc>
                <a:spcPct val="150000"/>
              </a:lnSpc>
              <a:buFont typeface="Wingdings" pitchFamily="2" charset="2"/>
              <a:buChar char="ü"/>
            </a:pPr>
            <a:r>
              <a:rPr lang="es-MX" sz="3100" b="1" dirty="0"/>
              <a:t>Las personas y las autoridades correspondientes deben usarlo </a:t>
            </a:r>
            <a:r>
              <a:rPr lang="es-MX" sz="3100" dirty="0"/>
              <a:t>para que cumpla su propósito;</a:t>
            </a:r>
          </a:p>
          <a:p>
            <a:pPr marL="539688" indent="-539688" algn="just">
              <a:lnSpc>
                <a:spcPct val="150000"/>
              </a:lnSpc>
              <a:buFont typeface="Wingdings" pitchFamily="2" charset="2"/>
              <a:buChar char="ü"/>
            </a:pPr>
            <a:r>
              <a:rPr lang="es-MX" sz="3100" dirty="0"/>
              <a:t>Con él es posible </a:t>
            </a:r>
            <a:r>
              <a:rPr lang="es-MX" sz="3100" b="1" dirty="0"/>
              <a:t>profundizar en investigaciones y acceder a documentación </a:t>
            </a:r>
            <a:r>
              <a:rPr lang="es-MX" sz="3100" dirty="0"/>
              <a:t>para vigilar a las autoridades y a su gestión;</a:t>
            </a:r>
          </a:p>
          <a:p>
            <a:pPr marL="539688" indent="-539688" algn="just">
              <a:lnSpc>
                <a:spcPct val="150000"/>
              </a:lnSpc>
              <a:buFont typeface="Wingdings" pitchFamily="2" charset="2"/>
              <a:buChar char="ü"/>
            </a:pPr>
            <a:r>
              <a:rPr lang="es-MX" sz="3100" dirty="0"/>
              <a:t>La Ley de Transparencia, Acceso a la Información Pública y Rendición de Cuentas de la Ciudad de México (LTAIPRC) </a:t>
            </a:r>
            <a:r>
              <a:rPr lang="es-MX" sz="3100" b="1" dirty="0"/>
              <a:t>establece puntualmente las medidas normativas </a:t>
            </a:r>
            <a:r>
              <a:rPr lang="es-MX" sz="3100" dirty="0"/>
              <a:t>para </a:t>
            </a:r>
            <a:r>
              <a:rPr lang="es-MX" sz="3100" b="1" dirty="0"/>
              <a:t>facilitar y garantizar que este derecho ciudadano se ejerza;</a:t>
            </a:r>
          </a:p>
        </p:txBody>
      </p:sp>
    </p:spTree>
    <p:extLst>
      <p:ext uri="{BB962C8B-B14F-4D97-AF65-F5344CB8AC3E}">
        <p14:creationId xmlns:p14="http://schemas.microsoft.com/office/powerpoint/2010/main" val="751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46375" y="3111369"/>
            <a:ext cx="7832323" cy="8926637"/>
          </a:xfrm>
        </p:spPr>
        <p:txBody>
          <a:bodyPr>
            <a:noAutofit/>
          </a:bodyPr>
          <a:lstStyle/>
          <a:p>
            <a:pPr algn="just"/>
            <a:r>
              <a:rPr lang="es-MX" sz="5400" u="sng" dirty="0"/>
              <a:t>Identificar</a:t>
            </a:r>
            <a:r>
              <a:rPr lang="es-MX" sz="5400" dirty="0"/>
              <a:t> aquellas obligaciones de las que no se tenga la información disponible. </a:t>
            </a:r>
          </a:p>
          <a:p>
            <a:pPr algn="just"/>
            <a:endParaRPr lang="es-MX" sz="3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697" y="5220667"/>
            <a:ext cx="6485220" cy="605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468" y="6796073"/>
            <a:ext cx="6331323" cy="40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 Título"/>
          <p:cNvSpPr>
            <a:spLocks noGrp="1"/>
          </p:cNvSpPr>
          <p:nvPr>
            <p:ph type="title"/>
          </p:nvPr>
        </p:nvSpPr>
        <p:spPr>
          <a:xfrm>
            <a:off x="9355227" y="950535"/>
            <a:ext cx="7239021" cy="900496"/>
          </a:xfrm>
          <a:noFill/>
        </p:spPr>
        <p:txBody>
          <a:bodyPr>
            <a:normAutofit/>
          </a:bodyPr>
          <a:lstStyle/>
          <a:p>
            <a:r>
              <a:rPr lang="es-MX" sz="5400" dirty="0">
                <a:latin typeface="+mn-lt"/>
              </a:rPr>
              <a:t> </a:t>
            </a:r>
            <a:r>
              <a:rPr lang="es-MX" sz="5400" dirty="0">
                <a:effectLst>
                  <a:outerShdw blurRad="38100" dist="38100" dir="2700000" algn="tl">
                    <a:srgbClr val="000000">
                      <a:alpha val="43137"/>
                    </a:srgbClr>
                  </a:outerShdw>
                </a:effectLst>
              </a:rPr>
              <a:t>Aspectos a enfatizar</a:t>
            </a:r>
            <a:endParaRPr lang="es-MX" sz="5400" dirty="0">
              <a:effectLst>
                <a:outerShdw blurRad="38100" dist="38100" dir="2700000" algn="tl">
                  <a:srgbClr val="000000">
                    <a:alpha val="43137"/>
                  </a:srgbClr>
                </a:outerShdw>
              </a:effectLst>
              <a:latin typeface="+mn-lt"/>
            </a:endParaRPr>
          </a:p>
        </p:txBody>
      </p:sp>
      <p:sp>
        <p:nvSpPr>
          <p:cNvPr id="16"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1"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2"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23" name="Imagen 2" descr="Cinta-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24" name="Imagen 11" descr="info-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2888804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0487" y="4634883"/>
            <a:ext cx="8936662" cy="2746024"/>
          </a:xfrm>
        </p:spPr>
        <p:txBody>
          <a:bodyPr>
            <a:noAutofit/>
          </a:bodyPr>
          <a:lstStyle/>
          <a:p>
            <a:r>
              <a:rPr lang="es-MX" sz="5400" dirty="0"/>
              <a:t>Identificar los rubros que </a:t>
            </a:r>
            <a:r>
              <a:rPr lang="es-MX" sz="5400" u="sng" dirty="0"/>
              <a:t>requieren esfuerzos</a:t>
            </a:r>
            <a:r>
              <a:rPr lang="es-MX" sz="5400" dirty="0"/>
              <a:t> para generar versiones </a:t>
            </a:r>
            <a:r>
              <a:rPr lang="es-MX" sz="5400" dirty="0" smtClean="0"/>
              <a:t>públicas</a:t>
            </a:r>
            <a:endParaRPr lang="es-MX" sz="3800" dirty="0"/>
          </a:p>
        </p:txBody>
      </p:sp>
      <p:pic>
        <p:nvPicPr>
          <p:cNvPr id="7172" name="Picture 4" descr="http://www.uv.mx/transparencia/files/2012/11/recorte4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799" y="3919123"/>
            <a:ext cx="7015142" cy="7241056"/>
          </a:xfrm>
          <a:prstGeom prst="rect">
            <a:avLst/>
          </a:prstGeom>
          <a:noFill/>
          <a:extLst>
            <a:ext uri="{909E8E84-426E-40DD-AFC4-6F175D3DCCD1}">
              <a14:hiddenFill xmlns:a14="http://schemas.microsoft.com/office/drawing/2010/main">
                <a:solidFill>
                  <a:srgbClr val="FFFFFF"/>
                </a:solidFill>
              </a14:hiddenFill>
            </a:ext>
          </a:extLst>
        </p:spPr>
      </p:pic>
      <p:sp>
        <p:nvSpPr>
          <p:cNvPr id="14" name="1 Título"/>
          <p:cNvSpPr>
            <a:spLocks noGrp="1"/>
          </p:cNvSpPr>
          <p:nvPr>
            <p:ph type="title"/>
          </p:nvPr>
        </p:nvSpPr>
        <p:spPr>
          <a:xfrm>
            <a:off x="9355227" y="950535"/>
            <a:ext cx="7239021" cy="900496"/>
          </a:xfrm>
          <a:noFill/>
        </p:spPr>
        <p:txBody>
          <a:bodyPr>
            <a:normAutofit/>
          </a:bodyPr>
          <a:lstStyle/>
          <a:p>
            <a:r>
              <a:rPr lang="es-MX" sz="5400" dirty="0">
                <a:latin typeface="+mn-lt"/>
              </a:rPr>
              <a:t> </a:t>
            </a:r>
            <a:r>
              <a:rPr lang="es-MX" sz="5400" dirty="0">
                <a:effectLst>
                  <a:outerShdw blurRad="38100" dist="38100" dir="2700000" algn="tl">
                    <a:srgbClr val="000000">
                      <a:alpha val="43137"/>
                    </a:srgbClr>
                  </a:outerShdw>
                </a:effectLst>
              </a:rPr>
              <a:t>Aspectos a enfatizar</a:t>
            </a:r>
            <a:endParaRPr lang="es-MX" sz="5400" dirty="0">
              <a:effectLst>
                <a:outerShdw blurRad="38100" dist="38100" dir="2700000" algn="tl">
                  <a:srgbClr val="000000">
                    <a:alpha val="43137"/>
                  </a:srgbClr>
                </a:outerShdw>
              </a:effectLst>
              <a:latin typeface="+mn-lt"/>
            </a:endParaRPr>
          </a:p>
        </p:txBody>
      </p:sp>
      <p:sp>
        <p:nvSpPr>
          <p:cNvPr id="15"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1"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22" name="Imagen 2" descr="Cint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23" name="Imagen 11" descr="inf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4204367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5741" y="3052398"/>
            <a:ext cx="8665254" cy="5797496"/>
          </a:xfrm>
        </p:spPr>
        <p:txBody>
          <a:bodyPr>
            <a:noAutofit/>
          </a:bodyPr>
          <a:lstStyle/>
          <a:p>
            <a:pPr algn="just"/>
            <a:r>
              <a:rPr lang="es-MX" sz="5400" u="sng" dirty="0"/>
              <a:t>Detonar reuniones</a:t>
            </a:r>
            <a:r>
              <a:rPr lang="es-MX" sz="5400" dirty="0"/>
              <a:t> internas para generar, organizar y preparar para su publicación, la información que hasta el momento no esté disponible. </a:t>
            </a:r>
            <a:endParaRPr lang="es-MX" sz="38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181" y="4572595"/>
            <a:ext cx="6694230" cy="624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 Título"/>
          <p:cNvSpPr>
            <a:spLocks noGrp="1"/>
          </p:cNvSpPr>
          <p:nvPr>
            <p:ph type="title"/>
          </p:nvPr>
        </p:nvSpPr>
        <p:spPr>
          <a:xfrm>
            <a:off x="9355227" y="950535"/>
            <a:ext cx="7239021" cy="900496"/>
          </a:xfrm>
          <a:noFill/>
        </p:spPr>
        <p:txBody>
          <a:bodyPr>
            <a:normAutofit/>
          </a:bodyPr>
          <a:lstStyle/>
          <a:p>
            <a:r>
              <a:rPr lang="es-MX" sz="5400" dirty="0">
                <a:latin typeface="+mn-lt"/>
              </a:rPr>
              <a:t> </a:t>
            </a:r>
            <a:r>
              <a:rPr lang="es-MX" sz="5400" dirty="0">
                <a:effectLst>
                  <a:outerShdw blurRad="38100" dist="38100" dir="2700000" algn="tl">
                    <a:srgbClr val="000000">
                      <a:alpha val="43137"/>
                    </a:srgbClr>
                  </a:outerShdw>
                </a:effectLst>
              </a:rPr>
              <a:t>Aspectos a enfatizar</a:t>
            </a:r>
            <a:endParaRPr lang="es-MX" sz="5400" dirty="0">
              <a:effectLst>
                <a:outerShdw blurRad="38100" dist="38100" dir="2700000" algn="tl">
                  <a:srgbClr val="000000">
                    <a:alpha val="43137"/>
                  </a:srgbClr>
                </a:outerShdw>
              </a:effectLst>
              <a:latin typeface="+mn-lt"/>
            </a:endParaRPr>
          </a:p>
        </p:txBody>
      </p:sp>
      <p:sp>
        <p:nvSpPr>
          <p:cNvPr id="17" name="Rombo 13"/>
          <p:cNvSpPr/>
          <p:nvPr/>
        </p:nvSpPr>
        <p:spPr>
          <a:xfrm>
            <a:off x="16417949" y="828180"/>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4"/>
          <p:cNvSpPr/>
          <p:nvPr/>
        </p:nvSpPr>
        <p:spPr>
          <a:xfrm>
            <a:off x="15769877" y="1476251"/>
            <a:ext cx="1152128" cy="1152127"/>
          </a:xfrm>
          <a:prstGeom prst="diamond">
            <a:avLst/>
          </a:prstGeom>
          <a:solidFill>
            <a:srgbClr val="107284"/>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9" name="Rombo 15"/>
          <p:cNvSpPr/>
          <p:nvPr/>
        </p:nvSpPr>
        <p:spPr>
          <a:xfrm>
            <a:off x="16507532" y="226833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0" name="Rombo 16"/>
          <p:cNvSpPr/>
          <p:nvPr/>
        </p:nvSpPr>
        <p:spPr>
          <a:xfrm>
            <a:off x="16849997" y="2628378"/>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1" name="Rombo 17"/>
          <p:cNvSpPr/>
          <p:nvPr/>
        </p:nvSpPr>
        <p:spPr>
          <a:xfrm>
            <a:off x="16489958" y="2988420"/>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2" name="Rombo 18"/>
          <p:cNvSpPr/>
          <p:nvPr/>
        </p:nvSpPr>
        <p:spPr>
          <a:xfrm>
            <a:off x="16561966" y="3780507"/>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23" name="Rombo 19"/>
          <p:cNvSpPr/>
          <p:nvPr/>
        </p:nvSpPr>
        <p:spPr>
          <a:xfrm>
            <a:off x="16561965" y="4428579"/>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pic>
        <p:nvPicPr>
          <p:cNvPr id="24" name="Imagen 2" descr="Cint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737" y="11269339"/>
            <a:ext cx="7348381" cy="1166960"/>
          </a:xfrm>
          <a:prstGeom prst="rect">
            <a:avLst/>
          </a:prstGeom>
        </p:spPr>
      </p:pic>
      <p:pic>
        <p:nvPicPr>
          <p:cNvPr id="25" name="Imagen 11" descr="inf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2001787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cstate="print"/>
          <a:srcRect l="5495" t="1781" r="5404" b="1411"/>
          <a:stretch>
            <a:fillRect/>
          </a:stretch>
        </p:blipFill>
        <p:spPr bwMode="auto">
          <a:xfrm>
            <a:off x="12492175" y="7236891"/>
            <a:ext cx="5293926" cy="3649778"/>
          </a:xfrm>
          <a:prstGeom prst="rect">
            <a:avLst/>
          </a:prstGeom>
          <a:noFill/>
          <a:ln>
            <a:noFill/>
          </a:ln>
        </p:spPr>
      </p:pic>
      <p:sp>
        <p:nvSpPr>
          <p:cNvPr id="4" name="3 Rectángulo"/>
          <p:cNvSpPr/>
          <p:nvPr/>
        </p:nvSpPr>
        <p:spPr>
          <a:xfrm>
            <a:off x="0" y="0"/>
            <a:ext cx="18002250" cy="4410551"/>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5" name="4 Rectángulo"/>
          <p:cNvSpPr/>
          <p:nvPr/>
        </p:nvSpPr>
        <p:spPr>
          <a:xfrm>
            <a:off x="0" y="4457227"/>
            <a:ext cx="18002250" cy="129530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7" name="Título 1"/>
          <p:cNvSpPr txBox="1">
            <a:spLocks/>
          </p:cNvSpPr>
          <p:nvPr/>
        </p:nvSpPr>
        <p:spPr>
          <a:xfrm>
            <a:off x="1220877" y="1620349"/>
            <a:ext cx="2867134" cy="2766869"/>
          </a:xfrm>
          <a:prstGeom prst="rect">
            <a:avLst/>
          </a:prstGeom>
        </p:spPr>
        <p:txBody>
          <a:bodyPr vert="horz" lIns="146881" tIns="73441" rIns="146881" bIns="7344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6100" dirty="0" smtClean="0">
                <a:solidFill>
                  <a:prstClr val="white"/>
                </a:solidFill>
              </a:rPr>
              <a:t>6</a:t>
            </a:r>
            <a:endParaRPr lang="es-MX" sz="16100" dirty="0">
              <a:solidFill>
                <a:srgbClr val="FCFCFC"/>
              </a:solidFill>
            </a:endParaRPr>
          </a:p>
        </p:txBody>
      </p:sp>
      <p:sp>
        <p:nvSpPr>
          <p:cNvPr id="8" name="Título 1"/>
          <p:cNvSpPr txBox="1">
            <a:spLocks/>
          </p:cNvSpPr>
          <p:nvPr/>
        </p:nvSpPr>
        <p:spPr>
          <a:xfrm>
            <a:off x="864221" y="6732835"/>
            <a:ext cx="13681520" cy="4920178"/>
          </a:xfrm>
          <a:prstGeom prst="rect">
            <a:avLst/>
          </a:prstGeom>
        </p:spPr>
        <p:txBody>
          <a:bodyPr vert="horz" lIns="146881" tIns="73441" rIns="146881" bIns="73441"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9600" b="1" dirty="0" smtClean="0">
                <a:solidFill>
                  <a:srgbClr val="3690A8"/>
                </a:solidFill>
              </a:rPr>
              <a:t>Plataforma Nacional de Transparencia</a:t>
            </a:r>
            <a:endParaRPr lang="es-MX" sz="9600" b="1" dirty="0">
              <a:solidFill>
                <a:srgbClr val="3690A8"/>
              </a:solidFill>
            </a:endParaRPr>
          </a:p>
        </p:txBody>
      </p:sp>
      <p:pic>
        <p:nvPicPr>
          <p:cNvPr id="9"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1928518104"/>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33"/>
            <a:ext cx="18026190" cy="12601575"/>
          </a:xfrm>
          <a:prstGeom prst="rect">
            <a:avLst/>
          </a:prstGeom>
        </p:spPr>
      </p:pic>
      <p:sp>
        <p:nvSpPr>
          <p:cNvPr id="3" name="2 CuadroTexto"/>
          <p:cNvSpPr txBox="1"/>
          <p:nvPr/>
        </p:nvSpPr>
        <p:spPr>
          <a:xfrm>
            <a:off x="7462955" y="3187672"/>
            <a:ext cx="10392208" cy="1930914"/>
          </a:xfrm>
          <a:prstGeom prst="rect">
            <a:avLst/>
          </a:prstGeom>
          <a:noFill/>
        </p:spPr>
        <p:txBody>
          <a:bodyPr wrap="square" lIns="174879" tIns="87440" rIns="174879" bIns="87440" rtlCol="0">
            <a:spAutoFit/>
          </a:bodyPr>
          <a:lstStyle/>
          <a:p>
            <a:pPr algn="ctr"/>
            <a:r>
              <a:rPr lang="es-MX" sz="5700" b="1" dirty="0"/>
              <a:t>PLATAFORMA NACIONAL DE TRANSPARENCIA</a:t>
            </a:r>
          </a:p>
        </p:txBody>
      </p:sp>
    </p:spTree>
    <p:extLst>
      <p:ext uri="{BB962C8B-B14F-4D97-AF65-F5344CB8AC3E}">
        <p14:creationId xmlns:p14="http://schemas.microsoft.com/office/powerpoint/2010/main" val="32615746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4" y="11415856"/>
            <a:ext cx="1473700" cy="668517"/>
          </a:xfrm>
          <a:prstGeom prst="rect">
            <a:avLst/>
          </a:prstGeom>
        </p:spPr>
      </p:pic>
      <p:pic>
        <p:nvPicPr>
          <p:cNvPr id="13" name="Imagen 12" descr="portales_cint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563" y="198786"/>
            <a:ext cx="2466316" cy="1780284"/>
          </a:xfrm>
          <a:prstGeom prst="rect">
            <a:avLst/>
          </a:prstGeom>
        </p:spPr>
      </p:pic>
      <p:sp>
        <p:nvSpPr>
          <p:cNvPr id="2" name="1 CuadroTexto"/>
          <p:cNvSpPr txBox="1"/>
          <p:nvPr/>
        </p:nvSpPr>
        <p:spPr>
          <a:xfrm>
            <a:off x="1362423" y="2159098"/>
            <a:ext cx="15370514" cy="2177135"/>
          </a:xfrm>
          <a:prstGeom prst="rect">
            <a:avLst/>
          </a:prstGeom>
          <a:noFill/>
        </p:spPr>
        <p:txBody>
          <a:bodyPr wrap="square" lIns="174879" tIns="87440" rIns="174879" bIns="87440" rtlCol="0">
            <a:spAutoFit/>
          </a:bodyPr>
          <a:lstStyle/>
          <a:p>
            <a:pPr algn="just"/>
            <a:r>
              <a:rPr lang="es-MX" dirty="0" smtClean="0">
                <a:latin typeface="Century Gothic" panose="020B0502020202020204" pitchFamily="34" charset="0"/>
              </a:rPr>
              <a:t>La Plataforma Nacional de Transparencia (PNT) es el sitio donde los Sujetos Obligados (S.O.) publican toda la información relacionada con sus obligaciones de transparencia, mediante formatos establecidos previamente por el INFO. Los sujetos obligados publican tanto las obligaciones comunes (art. 121 y 122) como las obligaciones especificas que por su naturaleza jurídica o su aplicabilidad tengan que publicar.(123 al 140).</a:t>
            </a:r>
            <a:endParaRPr lang="es-MX" dirty="0"/>
          </a:p>
        </p:txBody>
      </p:sp>
      <p:pic>
        <p:nvPicPr>
          <p:cNvPr id="1026" name="Picture 2" descr="Resultado de imagen para plataforma de transparenci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659" y="5894099"/>
            <a:ext cx="9458017" cy="619027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324282" y="11744320"/>
            <a:ext cx="6320146" cy="484364"/>
          </a:xfrm>
          <a:prstGeom prst="rect">
            <a:avLst/>
          </a:prstGeom>
          <a:noFill/>
        </p:spPr>
        <p:txBody>
          <a:bodyPr wrap="square" lIns="174879" tIns="87440" rIns="174879" bIns="87440" rtlCol="0">
            <a:spAutoFit/>
          </a:bodyPr>
          <a:lstStyle/>
          <a:p>
            <a:r>
              <a:rPr lang="es-MX" sz="1700" dirty="0">
                <a:latin typeface="Century Gothic" panose="020B0502020202020204" pitchFamily="34" charset="0"/>
              </a:rPr>
              <a:t>Para ingresar a la plataforma, dar </a:t>
            </a:r>
            <a:r>
              <a:rPr lang="es-MX" sz="1700" dirty="0" err="1">
                <a:latin typeface="Century Gothic" panose="020B0502020202020204" pitchFamily="34" charset="0"/>
              </a:rPr>
              <a:t>click</a:t>
            </a:r>
            <a:r>
              <a:rPr lang="es-MX" sz="1700" dirty="0">
                <a:latin typeface="Century Gothic" panose="020B0502020202020204" pitchFamily="34" charset="0"/>
              </a:rPr>
              <a:t> en la imagen</a:t>
            </a:r>
            <a:r>
              <a:rPr lang="es-MX" sz="2000" dirty="0">
                <a:latin typeface="Century Gothic" panose="020B0502020202020204" pitchFamily="34" charset="0"/>
              </a:rPr>
              <a:t>.</a:t>
            </a:r>
            <a:endParaRPr lang="es-MX" sz="3100" dirty="0">
              <a:latin typeface="Century Gothic" panose="020B0502020202020204" pitchFamily="34" charset="0"/>
            </a:endParaRPr>
          </a:p>
        </p:txBody>
      </p:sp>
    </p:spTree>
    <p:extLst>
      <p:ext uri="{BB962C8B-B14F-4D97-AF65-F5344CB8AC3E}">
        <p14:creationId xmlns:p14="http://schemas.microsoft.com/office/powerpoint/2010/main" val="3825076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4" y="11415856"/>
            <a:ext cx="1473700" cy="668517"/>
          </a:xfrm>
          <a:prstGeom prst="rect">
            <a:avLst/>
          </a:prstGeom>
        </p:spPr>
      </p:pic>
      <p:pic>
        <p:nvPicPr>
          <p:cNvPr id="13" name="Imagen 12" descr="portales_cint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563" y="198786"/>
            <a:ext cx="2466316" cy="1780284"/>
          </a:xfrm>
          <a:prstGeom prst="rect">
            <a:avLst/>
          </a:prstGeom>
        </p:spPr>
      </p:pic>
      <p:sp>
        <p:nvSpPr>
          <p:cNvPr id="2" name="1 CuadroTexto"/>
          <p:cNvSpPr txBox="1"/>
          <p:nvPr/>
        </p:nvSpPr>
        <p:spPr>
          <a:xfrm>
            <a:off x="8979698" y="2456679"/>
            <a:ext cx="8036715" cy="4577793"/>
          </a:xfrm>
          <a:prstGeom prst="rect">
            <a:avLst/>
          </a:prstGeom>
          <a:noFill/>
        </p:spPr>
        <p:txBody>
          <a:bodyPr wrap="square" lIns="174879" tIns="87440" rIns="174879" bIns="87440" rtlCol="0">
            <a:spAutoFit/>
          </a:bodyPr>
          <a:lstStyle/>
          <a:p>
            <a:pPr algn="just"/>
            <a:r>
              <a:rPr lang="es-MX" dirty="0" smtClean="0">
                <a:latin typeface="Century Gothic" panose="020B0502020202020204" pitchFamily="34" charset="0"/>
              </a:rPr>
              <a:t>Toda la información se captura en los formatos establecidos en los Lineamientos y Metodología de Evaluación 2016, los cuales ya están cargados en la Plataforma.</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Cada Sujeto Obligado vía sus Unidades de Transparencia deberán crear las Unidades Administrativas y asignar los formatos aplicables a las áreas, con el fin de que sean las encargadas de llenar y publicar la información en dicha plataforma. </a:t>
            </a:r>
            <a:endParaRPr lang="es-MX" dirty="0">
              <a:latin typeface="Century Gothic" panose="020B0502020202020204" pitchFamily="34" charset="0"/>
            </a:endParaRPr>
          </a:p>
        </p:txBody>
      </p:sp>
      <p:pic>
        <p:nvPicPr>
          <p:cNvPr id="2050" name="Picture 2" descr="Resultado de imagen para Ley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855" y="2574941"/>
            <a:ext cx="7735626" cy="721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57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4" y="11415856"/>
            <a:ext cx="1473700" cy="668517"/>
          </a:xfrm>
          <a:prstGeom prst="rect">
            <a:avLst/>
          </a:prstGeom>
        </p:spPr>
      </p:pic>
      <p:pic>
        <p:nvPicPr>
          <p:cNvPr id="13" name="Imagen 12" descr="portales_cint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563" y="198786"/>
            <a:ext cx="2466316" cy="1780284"/>
          </a:xfrm>
          <a:prstGeom prst="rect">
            <a:avLst/>
          </a:prstGeom>
        </p:spPr>
      </p:pic>
      <p:sp>
        <p:nvSpPr>
          <p:cNvPr id="2" name="1 CuadroTexto"/>
          <p:cNvSpPr txBox="1"/>
          <p:nvPr/>
        </p:nvSpPr>
        <p:spPr>
          <a:xfrm>
            <a:off x="1383854" y="1451091"/>
            <a:ext cx="7767290" cy="5778121"/>
          </a:xfrm>
          <a:prstGeom prst="rect">
            <a:avLst/>
          </a:prstGeom>
          <a:noFill/>
        </p:spPr>
        <p:txBody>
          <a:bodyPr wrap="square" lIns="174879" tIns="87440" rIns="174879" bIns="87440" rtlCol="0">
            <a:spAutoFit/>
          </a:bodyPr>
          <a:lstStyle/>
          <a:p>
            <a:r>
              <a:rPr lang="es-MX" dirty="0" smtClean="0">
                <a:latin typeface="Century Gothic" panose="020B0502020202020204" pitchFamily="34" charset="0"/>
              </a:rPr>
              <a:t>Las </a:t>
            </a:r>
            <a:r>
              <a:rPr lang="es-MX" b="1" dirty="0" smtClean="0">
                <a:latin typeface="Century Gothic" panose="020B0502020202020204" pitchFamily="34" charset="0"/>
              </a:rPr>
              <a:t>Unidades de Transparencia </a:t>
            </a:r>
            <a:r>
              <a:rPr lang="es-MX" dirty="0" smtClean="0">
                <a:latin typeface="Century Gothic" panose="020B0502020202020204" pitchFamily="34" charset="0"/>
              </a:rPr>
              <a:t>pueden apoyarse en diferentes materiales que ha creado o imparte el Instituto para carga la información a la PNT, por ejemplo:</a:t>
            </a:r>
          </a:p>
          <a:p>
            <a:endParaRPr lang="es-MX" dirty="0">
              <a:latin typeface="Century Gothic" panose="020B0502020202020204" pitchFamily="34" charset="0"/>
            </a:endParaRPr>
          </a:p>
          <a:p>
            <a:pPr marL="546497" indent="-546497">
              <a:buFontTx/>
              <a:buChar char="-"/>
            </a:pPr>
            <a:r>
              <a:rPr lang="es-MX" dirty="0" smtClean="0">
                <a:latin typeface="Century Gothic" panose="020B0502020202020204" pitchFamily="34" charset="0"/>
              </a:rPr>
              <a:t>Diccionario de Datos.</a:t>
            </a:r>
          </a:p>
          <a:p>
            <a:pPr marL="546497" indent="-546497">
              <a:buFontTx/>
              <a:buChar char="-"/>
            </a:pPr>
            <a:r>
              <a:rPr lang="es-MX" dirty="0" smtClean="0">
                <a:latin typeface="Century Gothic" panose="020B0502020202020204" pitchFamily="34" charset="0"/>
              </a:rPr>
              <a:t>Portal denominado “Curso SIPOT” , donde se publican presentaciones con los pasos para la carga y publicación de la información.</a:t>
            </a:r>
          </a:p>
          <a:p>
            <a:pPr marL="546497" indent="-546497">
              <a:buFontTx/>
              <a:buChar char="-"/>
            </a:pPr>
            <a:r>
              <a:rPr lang="es-MX" dirty="0" smtClean="0">
                <a:latin typeface="Century Gothic" panose="020B0502020202020204" pitchFamily="34" charset="0"/>
              </a:rPr>
              <a:t>Cursos presenciales</a:t>
            </a:r>
          </a:p>
          <a:p>
            <a:pPr marL="546497" indent="-546497">
              <a:buFontTx/>
              <a:buChar char="-"/>
            </a:pPr>
            <a:r>
              <a:rPr lang="es-MX" dirty="0" smtClean="0">
                <a:latin typeface="Century Gothic" panose="020B0502020202020204" pitchFamily="34" charset="0"/>
              </a:rPr>
              <a:t>Asesoría y acompañamiento institucional por parte de la Dirección de Evaluación, Estudios y Gobierno Abierto.</a:t>
            </a:r>
          </a:p>
        </p:txBody>
      </p:sp>
      <p:pic>
        <p:nvPicPr>
          <p:cNvPr id="3074" name="Picture 2" descr="Resultado de imagen para documen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4782" y="3278025"/>
            <a:ext cx="6552725" cy="611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974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4" y="11415856"/>
            <a:ext cx="1473700" cy="668517"/>
          </a:xfrm>
          <a:prstGeom prst="rect">
            <a:avLst/>
          </a:prstGeom>
        </p:spPr>
      </p:pic>
      <p:pic>
        <p:nvPicPr>
          <p:cNvPr id="13" name="Imagen 12" descr="portales_cint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563" y="198786"/>
            <a:ext cx="2466316" cy="1780284"/>
          </a:xfrm>
          <a:prstGeom prst="rect">
            <a:avLst/>
          </a:prstGeom>
        </p:spPr>
      </p:pic>
      <p:sp>
        <p:nvSpPr>
          <p:cNvPr id="2" name="1 CuadroTexto"/>
          <p:cNvSpPr txBox="1"/>
          <p:nvPr/>
        </p:nvSpPr>
        <p:spPr>
          <a:xfrm>
            <a:off x="1882055" y="2367569"/>
            <a:ext cx="14749570" cy="576697"/>
          </a:xfrm>
          <a:prstGeom prst="rect">
            <a:avLst/>
          </a:prstGeom>
          <a:noFill/>
        </p:spPr>
        <p:txBody>
          <a:bodyPr wrap="square" lIns="174879" tIns="87440" rIns="174879" bIns="87440" rtlCol="0">
            <a:spAutoFit/>
          </a:bodyPr>
          <a:lstStyle/>
          <a:p>
            <a:r>
              <a:rPr lang="es-MX" dirty="0" smtClean="0"/>
              <a:t> </a:t>
            </a:r>
            <a:endParaRPr lang="es-MX" dirty="0"/>
          </a:p>
        </p:txBody>
      </p:sp>
      <p:sp>
        <p:nvSpPr>
          <p:cNvPr id="8" name="7 CuadroTexto"/>
          <p:cNvSpPr txBox="1"/>
          <p:nvPr/>
        </p:nvSpPr>
        <p:spPr>
          <a:xfrm>
            <a:off x="9406862" y="1976618"/>
            <a:ext cx="7149758" cy="5778121"/>
          </a:xfrm>
          <a:prstGeom prst="rect">
            <a:avLst/>
          </a:prstGeom>
          <a:noFill/>
        </p:spPr>
        <p:txBody>
          <a:bodyPr wrap="square" lIns="174879" tIns="87440" rIns="174879" bIns="87440" rtlCol="0">
            <a:spAutoFit/>
          </a:bodyPr>
          <a:lstStyle/>
          <a:p>
            <a:pPr algn="just"/>
            <a:r>
              <a:rPr lang="es-MX" dirty="0" smtClean="0">
                <a:latin typeface="Century Gothic" panose="020B0502020202020204" pitchFamily="34" charset="0"/>
              </a:rPr>
              <a:t>Es importante destacar que la información deberá actualizarse trimestralmente de acuerdo al calendario de actualización y conservación de la información (publicado al final de cada articulo en los Lineamientos y Metodología de Evaluación), en un plazo no mayor a los treinta días naturales después de que concluya el periodo.</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Así mismo, el formato deberá incluir la fecha de actualización y validación, así como la unidad administrativa responsable de publicarla.</a:t>
            </a:r>
            <a:endParaRPr lang="es-MX" dirty="0"/>
          </a:p>
        </p:txBody>
      </p:sp>
      <p:pic>
        <p:nvPicPr>
          <p:cNvPr id="1026" name="Picture 2" descr="Resultado de imagen para calendari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62" y="1545759"/>
            <a:ext cx="9601200" cy="896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179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4" y="11415856"/>
            <a:ext cx="1473700" cy="668517"/>
          </a:xfrm>
          <a:prstGeom prst="rect">
            <a:avLst/>
          </a:prstGeom>
        </p:spPr>
      </p:pic>
      <p:pic>
        <p:nvPicPr>
          <p:cNvPr id="13" name="Imagen 12" descr="portales_cint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563" y="198786"/>
            <a:ext cx="2466316" cy="1780284"/>
          </a:xfrm>
          <a:prstGeom prst="rect">
            <a:avLst/>
          </a:prstGeom>
        </p:spPr>
      </p:pic>
      <p:sp>
        <p:nvSpPr>
          <p:cNvPr id="2" name="1 CuadroTexto"/>
          <p:cNvSpPr txBox="1"/>
          <p:nvPr/>
        </p:nvSpPr>
        <p:spPr>
          <a:xfrm>
            <a:off x="1882055" y="1642023"/>
            <a:ext cx="14054026" cy="3377464"/>
          </a:xfrm>
          <a:prstGeom prst="rect">
            <a:avLst/>
          </a:prstGeom>
          <a:noFill/>
        </p:spPr>
        <p:txBody>
          <a:bodyPr wrap="square" lIns="174879" tIns="87440" rIns="174879" bIns="87440" rtlCol="0">
            <a:spAutoFit/>
          </a:bodyPr>
          <a:lstStyle/>
          <a:p>
            <a:pPr algn="just"/>
            <a:r>
              <a:rPr lang="es-MX" dirty="0" smtClean="0">
                <a:latin typeface="Century Gothic" panose="020B0502020202020204" pitchFamily="34" charset="0"/>
              </a:rPr>
              <a:t>La carga de información se puede realizar mediante la PNT, se descarga el archivo en la cuenta de la Unidad Administrativa y una vez que se complete la información , en la misma pantalla se puede subir.</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El Diccionario de Datos contempla los tipos de campo de cada uno de los criterios sustantivos que se solicitan (texto corto o largo, hipervínculo, fecha, cantidad, etc.)</a:t>
            </a:r>
          </a:p>
          <a:p>
            <a:endParaRPr lang="es-MX" dirty="0">
              <a:latin typeface="Century Gothic" panose="020B0502020202020204" pitchFamily="34" charset="0"/>
            </a:endParaRPr>
          </a:p>
          <a:p>
            <a:endParaRPr lang="es-MX" dirty="0"/>
          </a:p>
        </p:txBody>
      </p:sp>
      <p:pic>
        <p:nvPicPr>
          <p:cNvPr id="8" name="7 Imagen"/>
          <p:cNvPicPr/>
          <p:nvPr/>
        </p:nvPicPr>
        <p:blipFill>
          <a:blip r:embed="rId4"/>
          <a:stretch>
            <a:fillRect/>
          </a:stretch>
        </p:blipFill>
        <p:spPr>
          <a:xfrm>
            <a:off x="3702476" y="5092855"/>
            <a:ext cx="10413179" cy="6029304"/>
          </a:xfrm>
          <a:prstGeom prst="rect">
            <a:avLst/>
          </a:prstGeom>
        </p:spPr>
      </p:pic>
      <p:sp>
        <p:nvSpPr>
          <p:cNvPr id="4" name="3 Elipse"/>
          <p:cNvSpPr/>
          <p:nvPr/>
        </p:nvSpPr>
        <p:spPr>
          <a:xfrm>
            <a:off x="7364557" y="7370014"/>
            <a:ext cx="2045710" cy="143199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174879" tIns="87440" rIns="174879" bIns="87440" rtlCol="0" anchor="ctr"/>
          <a:lstStyle/>
          <a:p>
            <a:pPr algn="ctr"/>
            <a:endParaRPr lang="es-MX"/>
          </a:p>
        </p:txBody>
      </p:sp>
      <p:sp>
        <p:nvSpPr>
          <p:cNvPr id="11" name="10 Elipse"/>
          <p:cNvSpPr/>
          <p:nvPr/>
        </p:nvSpPr>
        <p:spPr>
          <a:xfrm>
            <a:off x="10058076" y="8008047"/>
            <a:ext cx="1438818" cy="71599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174879" tIns="87440" rIns="174879" bIns="87440" rtlCol="0" anchor="ctr"/>
          <a:lstStyle/>
          <a:p>
            <a:pPr algn="ctr"/>
            <a:endParaRPr lang="es-MX"/>
          </a:p>
        </p:txBody>
      </p:sp>
    </p:spTree>
    <p:extLst>
      <p:ext uri="{BB962C8B-B14F-4D97-AF65-F5344CB8AC3E}">
        <p14:creationId xmlns:p14="http://schemas.microsoft.com/office/powerpoint/2010/main" val="226332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cstate="print"/>
          <a:srcRect l="5495" t="1781" r="5404" b="1411"/>
          <a:stretch>
            <a:fillRect/>
          </a:stretch>
        </p:blipFill>
        <p:spPr bwMode="auto">
          <a:xfrm>
            <a:off x="13158421" y="5868739"/>
            <a:ext cx="4771696" cy="3289738"/>
          </a:xfrm>
          <a:prstGeom prst="rect">
            <a:avLst/>
          </a:prstGeom>
          <a:noFill/>
          <a:ln>
            <a:noFill/>
          </a:ln>
        </p:spPr>
      </p:pic>
      <p:sp>
        <p:nvSpPr>
          <p:cNvPr id="4" name="3 Rectángulo"/>
          <p:cNvSpPr/>
          <p:nvPr/>
        </p:nvSpPr>
        <p:spPr>
          <a:xfrm>
            <a:off x="0" y="0"/>
            <a:ext cx="18002250" cy="4410551"/>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5" name="4 Rectángulo"/>
          <p:cNvSpPr/>
          <p:nvPr/>
        </p:nvSpPr>
        <p:spPr>
          <a:xfrm>
            <a:off x="0" y="4457227"/>
            <a:ext cx="18002250" cy="129530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81" tIns="73441" rIns="146881" bIns="73441" rtlCol="0" anchor="ctr"/>
          <a:lstStyle/>
          <a:p>
            <a:pPr algn="ctr" defTabSz="1468817"/>
            <a:endParaRPr lang="es-MX" sz="2900" dirty="0">
              <a:solidFill>
                <a:prstClr val="white"/>
              </a:solidFill>
            </a:endParaRPr>
          </a:p>
        </p:txBody>
      </p:sp>
      <p:sp>
        <p:nvSpPr>
          <p:cNvPr id="7" name="Título 1"/>
          <p:cNvSpPr txBox="1">
            <a:spLocks/>
          </p:cNvSpPr>
          <p:nvPr/>
        </p:nvSpPr>
        <p:spPr>
          <a:xfrm>
            <a:off x="1220877" y="1620349"/>
            <a:ext cx="2867134" cy="2766869"/>
          </a:xfrm>
          <a:prstGeom prst="rect">
            <a:avLst/>
          </a:prstGeom>
        </p:spPr>
        <p:txBody>
          <a:bodyPr vert="horz" lIns="146881" tIns="73441" rIns="146881" bIns="7344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6100" dirty="0" smtClean="0">
                <a:solidFill>
                  <a:prstClr val="white"/>
                </a:solidFill>
              </a:rPr>
              <a:t>2</a:t>
            </a:r>
            <a:endParaRPr lang="es-MX" sz="16100" dirty="0">
              <a:solidFill>
                <a:srgbClr val="FCFCFC"/>
              </a:solidFill>
            </a:endParaRPr>
          </a:p>
        </p:txBody>
      </p:sp>
      <p:sp>
        <p:nvSpPr>
          <p:cNvPr id="8" name="Título 1"/>
          <p:cNvSpPr txBox="1">
            <a:spLocks/>
          </p:cNvSpPr>
          <p:nvPr/>
        </p:nvSpPr>
        <p:spPr>
          <a:xfrm>
            <a:off x="576189" y="6372795"/>
            <a:ext cx="13681520" cy="4920178"/>
          </a:xfrm>
          <a:prstGeom prst="rect">
            <a:avLst/>
          </a:prstGeom>
        </p:spPr>
        <p:txBody>
          <a:bodyPr vert="horz" lIns="146881" tIns="73441" rIns="146881" bIns="73441"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12900" b="1" dirty="0" smtClean="0">
                <a:solidFill>
                  <a:srgbClr val="3690A8"/>
                </a:solidFill>
              </a:rPr>
              <a:t>Contexto Nacional</a:t>
            </a:r>
            <a:endParaRPr lang="es-MX" sz="12900" b="1" dirty="0">
              <a:solidFill>
                <a:srgbClr val="3690A8"/>
              </a:solidFill>
            </a:endParaRPr>
          </a:p>
        </p:txBody>
      </p:sp>
      <p:pic>
        <p:nvPicPr>
          <p:cNvPr id="6" name="Imagen 11" descr="inf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13" y="11485363"/>
            <a:ext cx="1468626" cy="713803"/>
          </a:xfrm>
          <a:prstGeom prst="rect">
            <a:avLst/>
          </a:prstGeom>
        </p:spPr>
      </p:pic>
    </p:spTree>
    <p:extLst>
      <p:ext uri="{BB962C8B-B14F-4D97-AF65-F5344CB8AC3E}">
        <p14:creationId xmlns:p14="http://schemas.microsoft.com/office/powerpoint/2010/main" val="2973381056"/>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f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4" y="11415856"/>
            <a:ext cx="1473700" cy="668517"/>
          </a:xfrm>
          <a:prstGeom prst="rect">
            <a:avLst/>
          </a:prstGeom>
        </p:spPr>
      </p:pic>
      <p:pic>
        <p:nvPicPr>
          <p:cNvPr id="13" name="Imagen 12" descr="portales_cint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563" y="198786"/>
            <a:ext cx="2466316" cy="1780284"/>
          </a:xfrm>
          <a:prstGeom prst="rect">
            <a:avLst/>
          </a:prstGeom>
        </p:spPr>
      </p:pic>
      <p:sp>
        <p:nvSpPr>
          <p:cNvPr id="2" name="1 CuadroTexto"/>
          <p:cNvSpPr txBox="1"/>
          <p:nvPr/>
        </p:nvSpPr>
        <p:spPr>
          <a:xfrm>
            <a:off x="740899" y="1847491"/>
            <a:ext cx="9374634" cy="5378012"/>
          </a:xfrm>
          <a:prstGeom prst="rect">
            <a:avLst/>
          </a:prstGeom>
          <a:noFill/>
        </p:spPr>
        <p:txBody>
          <a:bodyPr wrap="square" lIns="174879" tIns="87440" rIns="174879" bIns="87440" rtlCol="0">
            <a:spAutoFit/>
          </a:bodyPr>
          <a:lstStyle/>
          <a:p>
            <a:pPr algn="just"/>
            <a:r>
              <a:rPr lang="es-MX" dirty="0" smtClean="0">
                <a:latin typeface="Century Gothic" panose="020B0502020202020204" pitchFamily="34" charset="0"/>
              </a:rPr>
              <a:t>El INFO tiene la atribución de realizar verificaciones a los portales de transparencia y la PNT, tal y como lo establece el articulo 53 de la Ley de Transparencia, Acceso a la Información Pública y Rendición de Cuentas de la Ciudad de México.</a:t>
            </a:r>
          </a:p>
          <a:p>
            <a:pPr algn="just"/>
            <a:endParaRPr lang="es-MX" dirty="0">
              <a:latin typeface="Century Gothic" panose="020B0502020202020204" pitchFamily="34" charset="0"/>
            </a:endParaRPr>
          </a:p>
          <a:p>
            <a:pPr algn="just"/>
            <a:r>
              <a:rPr lang="es-MX" dirty="0" smtClean="0">
                <a:latin typeface="Century Gothic" pitchFamily="34" charset="0"/>
              </a:rPr>
              <a:t>Resulta de la mayor importancia señalar que la Plataforma Nacional de Transparencia es la herramienta que permite cumplir con los procedimientos, obligaciones y disposiciones señaladas tanto en la Ley General de Transparencia como en la Ley de Transparencia local para los sujetos obligados, incluido el órgano garante de la Ciudad de México.</a:t>
            </a:r>
            <a:endParaRPr lang="es-MX" dirty="0">
              <a:latin typeface="Century Gothic" pitchFamily="34" charset="0"/>
            </a:endParaRPr>
          </a:p>
        </p:txBody>
      </p:sp>
      <p:pic>
        <p:nvPicPr>
          <p:cNvPr id="5122" name="Picture 2" descr="Resultado de imagen para ley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5941" y="2367569"/>
            <a:ext cx="7500938" cy="700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241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8909448" y="10693276"/>
            <a:ext cx="4507944" cy="930566"/>
          </a:xfrm>
          <a:prstGeom prst="rect">
            <a:avLst/>
          </a:prstGeom>
        </p:spPr>
        <p:txBody>
          <a:bodyPr wrap="none" lIns="146865" tIns="73433" rIns="146865" bIns="73433">
            <a:spAutoFit/>
          </a:bodyPr>
          <a:lstStyle/>
          <a:p>
            <a:pPr algn="ctr" defTabSz="1468649">
              <a:lnSpc>
                <a:spcPts val="6105"/>
              </a:lnSpc>
            </a:pPr>
            <a:r>
              <a:rPr lang="es-MX" sz="2700" dirty="0">
                <a:solidFill>
                  <a:srgbClr val="393A3A"/>
                </a:solidFill>
                <a:latin typeface="Calibri"/>
                <a:cs typeface="Calibri"/>
              </a:rPr>
              <a:t>Tel. 5636 2120  (ext. 117, 139)</a:t>
            </a:r>
          </a:p>
        </p:txBody>
      </p:sp>
      <p:sp>
        <p:nvSpPr>
          <p:cNvPr id="2" name="CuadroTexto 1"/>
          <p:cNvSpPr txBox="1"/>
          <p:nvPr/>
        </p:nvSpPr>
        <p:spPr>
          <a:xfrm>
            <a:off x="2" y="3492475"/>
            <a:ext cx="18002249" cy="1631206"/>
          </a:xfrm>
          <a:prstGeom prst="rect">
            <a:avLst/>
          </a:prstGeom>
          <a:noFill/>
        </p:spPr>
        <p:txBody>
          <a:bodyPr wrap="square" lIns="91429" tIns="45715" rIns="91429" bIns="45715" rtlCol="0">
            <a:spAutoFit/>
          </a:bodyPr>
          <a:lstStyle/>
          <a:p>
            <a:pPr algn="ctr"/>
            <a:r>
              <a:rPr lang="es-ES" sz="10000" dirty="0"/>
              <a:t>¡MUCHAS GRACIAS!</a:t>
            </a:r>
          </a:p>
        </p:txBody>
      </p:sp>
      <p:sp>
        <p:nvSpPr>
          <p:cNvPr id="9" name="CuadroTexto 8"/>
          <p:cNvSpPr txBox="1"/>
          <p:nvPr/>
        </p:nvSpPr>
        <p:spPr>
          <a:xfrm>
            <a:off x="8713094" y="5796733"/>
            <a:ext cx="8856984" cy="5293747"/>
          </a:xfrm>
          <a:prstGeom prst="rect">
            <a:avLst/>
          </a:prstGeom>
          <a:noFill/>
        </p:spPr>
        <p:txBody>
          <a:bodyPr wrap="square" lIns="91429" tIns="45715" rIns="91429" bIns="45715" rtlCol="0">
            <a:spAutoFit/>
          </a:bodyPr>
          <a:lstStyle/>
          <a:p>
            <a:r>
              <a:rPr lang="es-ES" sz="4000" dirty="0">
                <a:solidFill>
                  <a:srgbClr val="393A3A"/>
                </a:solidFill>
              </a:rPr>
              <a:t>Mtra. Elsa Bibiana Peralta Hernández</a:t>
            </a:r>
          </a:p>
          <a:p>
            <a:r>
              <a:rPr lang="es-ES" sz="4000" b="1" dirty="0">
                <a:solidFill>
                  <a:srgbClr val="107284"/>
                </a:solidFill>
              </a:rPr>
              <a:t>Comisionada Ciudadana</a:t>
            </a:r>
          </a:p>
          <a:p>
            <a:r>
              <a:rPr lang="es-ES" sz="4000" dirty="0">
                <a:solidFill>
                  <a:srgbClr val="404040"/>
                </a:solidFill>
                <a:hlinkClick r:id="rId2"/>
              </a:rPr>
              <a:t>bibiana.peralta@infodf.org.mx</a:t>
            </a:r>
            <a:endParaRPr lang="es-ES" sz="4000" dirty="0">
              <a:solidFill>
                <a:srgbClr val="404040"/>
              </a:solidFill>
            </a:endParaRPr>
          </a:p>
          <a:p>
            <a:endParaRPr lang="es-ES" sz="4000" dirty="0">
              <a:solidFill>
                <a:srgbClr val="404040"/>
              </a:solidFill>
            </a:endParaRPr>
          </a:p>
          <a:p>
            <a:r>
              <a:rPr lang="es-ES" sz="4000" dirty="0">
                <a:solidFill>
                  <a:srgbClr val="393A3A"/>
                </a:solidFill>
              </a:rPr>
              <a:t>Lic. Víctor Santos </a:t>
            </a:r>
            <a:r>
              <a:rPr lang="es-ES" sz="4000" dirty="0" err="1">
                <a:solidFill>
                  <a:srgbClr val="404040"/>
                </a:solidFill>
              </a:rPr>
              <a:t>Casique</a:t>
            </a:r>
            <a:endParaRPr lang="es-ES" sz="4000" dirty="0">
              <a:solidFill>
                <a:srgbClr val="404040"/>
              </a:solidFill>
            </a:endParaRPr>
          </a:p>
          <a:p>
            <a:r>
              <a:rPr lang="es-ES" sz="4000" b="1" dirty="0">
                <a:solidFill>
                  <a:srgbClr val="107284"/>
                </a:solidFill>
              </a:rPr>
              <a:t>Director</a:t>
            </a:r>
          </a:p>
          <a:p>
            <a:r>
              <a:rPr lang="es-ES" sz="4000" dirty="0">
                <a:solidFill>
                  <a:srgbClr val="404040"/>
                </a:solidFill>
                <a:hlinkClick r:id="rId3"/>
              </a:rPr>
              <a:t>victor.santos@infodf.org.mx</a:t>
            </a:r>
            <a:endParaRPr lang="es-ES" sz="4000" dirty="0">
              <a:solidFill>
                <a:srgbClr val="404040"/>
              </a:solidFill>
            </a:endParaRPr>
          </a:p>
          <a:p>
            <a:endParaRPr lang="es-ES" sz="3200" dirty="0">
              <a:solidFill>
                <a:srgbClr val="404040"/>
              </a:solidFill>
            </a:endParaRPr>
          </a:p>
          <a:p>
            <a:endParaRPr lang="es-ES" dirty="0" smtClean="0"/>
          </a:p>
        </p:txBody>
      </p:sp>
      <p:sp>
        <p:nvSpPr>
          <p:cNvPr id="13" name="Rombo 12"/>
          <p:cNvSpPr/>
          <p:nvPr/>
        </p:nvSpPr>
        <p:spPr>
          <a:xfrm>
            <a:off x="7362516" y="6516811"/>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4" name="Rombo 13"/>
          <p:cNvSpPr/>
          <p:nvPr/>
        </p:nvSpPr>
        <p:spPr>
          <a:xfrm>
            <a:off x="7704981" y="6876851"/>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5" name="Rombo 14"/>
          <p:cNvSpPr/>
          <p:nvPr/>
        </p:nvSpPr>
        <p:spPr>
          <a:xfrm>
            <a:off x="7344942" y="7236891"/>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6" name="Rombo 15"/>
          <p:cNvSpPr/>
          <p:nvPr/>
        </p:nvSpPr>
        <p:spPr>
          <a:xfrm>
            <a:off x="7416950" y="8028978"/>
            <a:ext cx="504056" cy="504056"/>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7" name="Rombo 16"/>
          <p:cNvSpPr/>
          <p:nvPr/>
        </p:nvSpPr>
        <p:spPr>
          <a:xfrm>
            <a:off x="7416949" y="8677052"/>
            <a:ext cx="432048" cy="432048"/>
          </a:xfrm>
          <a:prstGeom prst="diamond">
            <a:avLst/>
          </a:prstGeom>
          <a:solidFill>
            <a:srgbClr val="107284">
              <a:alpha val="3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
        <p:nvSpPr>
          <p:cNvPr id="18" name="Rombo 17"/>
          <p:cNvSpPr/>
          <p:nvPr/>
        </p:nvSpPr>
        <p:spPr>
          <a:xfrm>
            <a:off x="6984901" y="6876851"/>
            <a:ext cx="648072" cy="648072"/>
          </a:xfrm>
          <a:prstGeom prst="diamond">
            <a:avLst/>
          </a:prstGeom>
          <a:solidFill>
            <a:srgbClr val="107284">
              <a:alpha val="50000"/>
            </a:srgbClr>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s-ES"/>
          </a:p>
        </p:txBody>
      </p:sp>
    </p:spTree>
    <p:extLst>
      <p:ext uri="{BB962C8B-B14F-4D97-AF65-F5344CB8AC3E}">
        <p14:creationId xmlns:p14="http://schemas.microsoft.com/office/powerpoint/2010/main" val="386847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pic>
        <p:nvPicPr>
          <p:cNvPr id="7" name="Imagen 3"/>
          <p:cNvPicPr>
            <a:picLocks noChangeAspect="1"/>
          </p:cNvPicPr>
          <p:nvPr/>
        </p:nvPicPr>
        <p:blipFill rotWithShape="1">
          <a:blip r:embed="rId2" cstate="print"/>
          <a:srcRect l="184"/>
          <a:stretch/>
        </p:blipFill>
        <p:spPr>
          <a:xfrm>
            <a:off x="637580" y="3230400"/>
            <a:ext cx="16645958" cy="8821103"/>
          </a:xfrm>
          <a:prstGeom prst="rect">
            <a:avLst/>
          </a:prstGeom>
        </p:spPr>
      </p:pic>
      <p:sp>
        <p:nvSpPr>
          <p:cNvPr id="9" name="Título 1"/>
          <p:cNvSpPr txBox="1">
            <a:spLocks/>
          </p:cNvSpPr>
          <p:nvPr/>
        </p:nvSpPr>
        <p:spPr>
          <a:xfrm>
            <a:off x="639555" y="453534"/>
            <a:ext cx="14024779"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8700" dirty="0">
                <a:solidFill>
                  <a:schemeClr val="bg1"/>
                </a:solidFill>
              </a:rPr>
              <a:t>Entramado Institucional</a:t>
            </a:r>
            <a:endParaRPr lang="es-MX" sz="8700" dirty="0">
              <a:solidFill>
                <a:srgbClr val="FCFCFC"/>
              </a:solidFill>
            </a:endParaRPr>
          </a:p>
        </p:txBody>
      </p:sp>
    </p:spTree>
    <p:extLst>
      <p:ext uri="{BB962C8B-B14F-4D97-AF65-F5344CB8AC3E}">
        <p14:creationId xmlns:p14="http://schemas.microsoft.com/office/powerpoint/2010/main" val="339694794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182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9" name="Título 1"/>
          <p:cNvSpPr txBox="1">
            <a:spLocks/>
          </p:cNvSpPr>
          <p:nvPr/>
        </p:nvSpPr>
        <p:spPr>
          <a:xfrm>
            <a:off x="639555" y="213511"/>
            <a:ext cx="14024779"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500" dirty="0">
                <a:solidFill>
                  <a:schemeClr val="bg1"/>
                </a:solidFill>
              </a:rPr>
              <a:t>Proceso general de transparencia, acceso a la información pública y protección de datos personales </a:t>
            </a:r>
            <a:endParaRPr lang="es-MX" sz="4500" dirty="0">
              <a:solidFill>
                <a:srgbClr val="FCFCFC"/>
              </a:solidFill>
            </a:endParaRPr>
          </a:p>
        </p:txBody>
      </p:sp>
      <p:pic>
        <p:nvPicPr>
          <p:cNvPr id="1026" name="Picture 2"/>
          <p:cNvPicPr>
            <a:picLocks noChangeAspect="1" noChangeArrowheads="1"/>
          </p:cNvPicPr>
          <p:nvPr/>
        </p:nvPicPr>
        <p:blipFill>
          <a:blip r:embed="rId2" cstate="print"/>
          <a:srcRect/>
          <a:stretch>
            <a:fillRect/>
          </a:stretch>
        </p:blipFill>
        <p:spPr bwMode="auto">
          <a:xfrm>
            <a:off x="2209369" y="2749435"/>
            <a:ext cx="13186063" cy="8682434"/>
          </a:xfrm>
          <a:prstGeom prst="rect">
            <a:avLst/>
          </a:prstGeom>
          <a:noFill/>
          <a:ln w="9525">
            <a:noFill/>
            <a:miter lim="800000"/>
            <a:headEnd/>
            <a:tailEnd/>
          </a:ln>
        </p:spPr>
      </p:pic>
      <p:sp>
        <p:nvSpPr>
          <p:cNvPr id="10" name="9 CuadroTexto"/>
          <p:cNvSpPr txBox="1"/>
          <p:nvPr/>
        </p:nvSpPr>
        <p:spPr>
          <a:xfrm>
            <a:off x="1385237" y="11652364"/>
            <a:ext cx="14501164" cy="440720"/>
          </a:xfrm>
          <a:prstGeom prst="rect">
            <a:avLst/>
          </a:prstGeom>
          <a:noFill/>
        </p:spPr>
        <p:txBody>
          <a:bodyPr wrap="square" lIns="146898" tIns="73449" rIns="146898" bIns="73449" rtlCol="0">
            <a:spAutoFit/>
          </a:bodyPr>
          <a:lstStyle/>
          <a:p>
            <a:r>
              <a:rPr lang="es-MX" sz="1900" b="1" dirty="0">
                <a:latin typeface="Century Gothic" pitchFamily="34" charset="0"/>
              </a:rPr>
              <a:t>Fuente</a:t>
            </a:r>
            <a:r>
              <a:rPr lang="es-MX" sz="1900" dirty="0">
                <a:latin typeface="Century Gothic" pitchFamily="34" charset="0"/>
              </a:rPr>
              <a:t>: Censo Nacional de Transparencia, Acceso a la Información Pública y Protección de Datos Estatal 2016, INEGI.</a:t>
            </a:r>
            <a:endParaRPr lang="es-ES" sz="1900" dirty="0">
              <a:latin typeface="Century Gothic" pitchFamily="34" charset="0"/>
            </a:endParaRPr>
          </a:p>
        </p:txBody>
      </p:sp>
    </p:spTree>
    <p:extLst>
      <p:ext uri="{BB962C8B-B14F-4D97-AF65-F5344CB8AC3E}">
        <p14:creationId xmlns:p14="http://schemas.microsoft.com/office/powerpoint/2010/main" val="50298833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Diagrama"/>
          <p:cNvGraphicFramePr/>
          <p:nvPr/>
        </p:nvGraphicFramePr>
        <p:xfrm>
          <a:off x="3356670" y="4037174"/>
          <a:ext cx="10970121" cy="539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8752" y="0"/>
            <a:ext cx="18002250" cy="2004106"/>
          </a:xfrm>
          <a:prstGeom prst="rect">
            <a:avLst/>
          </a:prstGeom>
          <a:solidFill>
            <a:srgbClr val="3690A8"/>
          </a:solidFill>
          <a:ln>
            <a:solidFill>
              <a:srgbClr val="3690A8"/>
            </a:solidFill>
          </a:ln>
        </p:spPr>
        <p:style>
          <a:lnRef idx="2">
            <a:schemeClr val="accent5">
              <a:shade val="50000"/>
            </a:schemeClr>
          </a:lnRef>
          <a:fillRef idx="1">
            <a:schemeClr val="accent5"/>
          </a:fillRef>
          <a:effectRef idx="0">
            <a:schemeClr val="accent5"/>
          </a:effectRef>
          <a:fontRef idx="minor">
            <a:schemeClr val="lt1"/>
          </a:fontRef>
        </p:style>
        <p:txBody>
          <a:bodyPr lIns="146898" tIns="73449" rIns="146898" bIns="73449" rtlCol="0" anchor="ctr"/>
          <a:lstStyle/>
          <a:p>
            <a:pPr algn="ctr"/>
            <a:endParaRPr lang="es-MX"/>
          </a:p>
        </p:txBody>
      </p:sp>
      <p:sp>
        <p:nvSpPr>
          <p:cNvPr id="5" name="4 Rectángulo"/>
          <p:cNvSpPr/>
          <p:nvPr/>
        </p:nvSpPr>
        <p:spPr>
          <a:xfrm>
            <a:off x="749" y="2044618"/>
            <a:ext cx="18002250" cy="627523"/>
          </a:xfrm>
          <a:prstGeom prst="rect">
            <a:avLst/>
          </a:prstGeom>
          <a:solidFill>
            <a:srgbClr val="474747"/>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lIns="146898" tIns="73449" rIns="146898" bIns="73449" rtlCol="0" anchor="ctr"/>
          <a:lstStyle/>
          <a:p>
            <a:pPr algn="ctr"/>
            <a:endParaRPr lang="es-MX"/>
          </a:p>
        </p:txBody>
      </p:sp>
      <p:sp>
        <p:nvSpPr>
          <p:cNvPr id="7" name="Marcador de contenido 2"/>
          <p:cNvSpPr>
            <a:spLocks noGrp="1"/>
          </p:cNvSpPr>
          <p:nvPr>
            <p:ph idx="1"/>
          </p:nvPr>
        </p:nvSpPr>
        <p:spPr>
          <a:xfrm>
            <a:off x="5760327" y="3090732"/>
            <a:ext cx="5675931" cy="2089917"/>
          </a:xfrm>
        </p:spPr>
        <p:txBody>
          <a:bodyPr>
            <a:noAutofit/>
          </a:bodyPr>
          <a:lstStyle/>
          <a:p>
            <a:pPr marL="0" lvl="1" indent="0" algn="just">
              <a:spcBef>
                <a:spcPts val="0"/>
              </a:spcBef>
              <a:buNone/>
            </a:pPr>
            <a:r>
              <a:rPr lang="es-MX" sz="2400" dirty="0">
                <a:latin typeface="Century Gothic" panose="020B0502020202020204" pitchFamily="34" charset="0"/>
              </a:rPr>
              <a:t>Establece los principios generales, procesos y procedimientos del ejercicio del </a:t>
            </a:r>
            <a:r>
              <a:rPr lang="es-MX" sz="2400" b="1" dirty="0">
                <a:latin typeface="Century Gothic" panose="020B0502020202020204" pitchFamily="34" charset="0"/>
              </a:rPr>
              <a:t>derecho de acceso a la información pública </a:t>
            </a:r>
            <a:r>
              <a:rPr lang="es-MX" sz="2400" dirty="0">
                <a:latin typeface="Century Gothic" panose="020B0502020202020204" pitchFamily="34" charset="0"/>
              </a:rPr>
              <a:t>en el país.</a:t>
            </a:r>
          </a:p>
        </p:txBody>
      </p:sp>
      <p:pic>
        <p:nvPicPr>
          <p:cNvPr id="8" name="20 Imagen"/>
          <p:cNvPicPr>
            <a:picLocks noChangeAspect="1"/>
          </p:cNvPicPr>
          <p:nvPr/>
        </p:nvPicPr>
        <p:blipFill>
          <a:blip r:embed="rId7" cstate="screen">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8845" y="3511890"/>
            <a:ext cx="4539206" cy="686102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Marcador de contenido 2"/>
          <p:cNvSpPr txBox="1">
            <a:spLocks/>
          </p:cNvSpPr>
          <p:nvPr/>
        </p:nvSpPr>
        <p:spPr>
          <a:xfrm>
            <a:off x="6509667" y="6147976"/>
            <a:ext cx="5215610" cy="2104915"/>
          </a:xfrm>
          <a:prstGeom prst="rect">
            <a:avLst/>
          </a:prstGeom>
        </p:spPr>
        <p:txBody>
          <a:bodyPr vert="horz" lIns="146898" tIns="73449" rIns="146898" bIns="73449" rtlCol="0">
            <a:no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marL="0" lvl="1" indent="0" algn="just">
              <a:lnSpc>
                <a:spcPct val="100000"/>
              </a:lnSpc>
              <a:spcBef>
                <a:spcPts val="0"/>
              </a:spcBef>
              <a:buNone/>
            </a:pPr>
            <a:r>
              <a:rPr lang="es-MX" sz="2400" b="1" dirty="0">
                <a:latin typeface="Century Gothic" panose="020B0502020202020204" pitchFamily="34" charset="0"/>
              </a:rPr>
              <a:t>Homologa y estandariza las Obligaciones de Transparencia </a:t>
            </a:r>
            <a:r>
              <a:rPr lang="es-MX" sz="2400" dirty="0">
                <a:latin typeface="Century Gothic" panose="020B0502020202020204" pitchFamily="34" charset="0"/>
              </a:rPr>
              <a:t>de los SO de los ordenes federal, estatal y municipal.</a:t>
            </a:r>
          </a:p>
        </p:txBody>
      </p:sp>
      <p:sp>
        <p:nvSpPr>
          <p:cNvPr id="10" name="Marcador de contenido 2"/>
          <p:cNvSpPr txBox="1">
            <a:spLocks/>
          </p:cNvSpPr>
          <p:nvPr/>
        </p:nvSpPr>
        <p:spPr>
          <a:xfrm>
            <a:off x="7116901" y="9031870"/>
            <a:ext cx="5677557" cy="2916291"/>
          </a:xfrm>
          <a:prstGeom prst="rect">
            <a:avLst/>
          </a:prstGeom>
        </p:spPr>
        <p:txBody>
          <a:bodyPr vert="horz" lIns="146898" tIns="73449" rIns="146898" bIns="73449" rtlCol="0">
            <a:no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marL="0" lvl="1" indent="0" algn="just">
              <a:lnSpc>
                <a:spcPct val="100000"/>
              </a:lnSpc>
              <a:spcBef>
                <a:spcPts val="0"/>
              </a:spcBef>
              <a:buNone/>
            </a:pPr>
            <a:r>
              <a:rPr lang="es-MX" sz="2400" b="1" dirty="0">
                <a:latin typeface="Century Gothic" panose="020B0502020202020204" pitchFamily="34" charset="0"/>
              </a:rPr>
              <a:t>Ordena el desarrollo de una plataforma electrónica</a:t>
            </a:r>
            <a:r>
              <a:rPr lang="es-MX" sz="2400" dirty="0">
                <a:latin typeface="Century Gothic" panose="020B0502020202020204" pitchFamily="34" charset="0"/>
              </a:rPr>
              <a:t> para cumplir con los procedimientos, obligaciones y disposiciones señaladas en ella, atendiendo a las necesidades de accesibilidad de los usuarios.</a:t>
            </a:r>
          </a:p>
        </p:txBody>
      </p:sp>
      <p:sp>
        <p:nvSpPr>
          <p:cNvPr id="11" name="CuadroTexto 3"/>
          <p:cNvSpPr txBox="1"/>
          <p:nvPr/>
        </p:nvSpPr>
        <p:spPr>
          <a:xfrm>
            <a:off x="4971980" y="2682600"/>
            <a:ext cx="1216295" cy="1625660"/>
          </a:xfrm>
          <a:prstGeom prst="rect">
            <a:avLst/>
          </a:prstGeom>
          <a:noFill/>
        </p:spPr>
        <p:txBody>
          <a:bodyPr wrap="square" lIns="146898" tIns="73449" rIns="146898" bIns="73449" rtlCol="0">
            <a:spAutoFit/>
          </a:bodyPr>
          <a:lstStyle/>
          <a:p>
            <a:r>
              <a:rPr lang="es-MX" sz="9600" dirty="0">
                <a:latin typeface="Century Gothic" panose="020B0502020202020204" pitchFamily="34" charset="0"/>
              </a:rPr>
              <a:t>1</a:t>
            </a:r>
          </a:p>
        </p:txBody>
      </p:sp>
      <p:sp>
        <p:nvSpPr>
          <p:cNvPr id="12" name="CuadroTexto 13"/>
          <p:cNvSpPr txBox="1"/>
          <p:nvPr/>
        </p:nvSpPr>
        <p:spPr>
          <a:xfrm>
            <a:off x="5565275" y="5743583"/>
            <a:ext cx="1166817" cy="1625660"/>
          </a:xfrm>
          <a:prstGeom prst="rect">
            <a:avLst/>
          </a:prstGeom>
          <a:noFill/>
        </p:spPr>
        <p:txBody>
          <a:bodyPr wrap="square" lIns="146898" tIns="73449" rIns="146898" bIns="73449" rtlCol="0">
            <a:spAutoFit/>
          </a:bodyPr>
          <a:lstStyle/>
          <a:p>
            <a:r>
              <a:rPr lang="es-MX" sz="9600" dirty="0">
                <a:latin typeface="Century Gothic" panose="020B0502020202020204" pitchFamily="34" charset="0"/>
              </a:rPr>
              <a:t>2</a:t>
            </a:r>
          </a:p>
        </p:txBody>
      </p:sp>
      <p:sp>
        <p:nvSpPr>
          <p:cNvPr id="13" name="CuadroTexto 14"/>
          <p:cNvSpPr txBox="1"/>
          <p:nvPr/>
        </p:nvSpPr>
        <p:spPr>
          <a:xfrm>
            <a:off x="6183259" y="8661820"/>
            <a:ext cx="1017642" cy="1625660"/>
          </a:xfrm>
          <a:prstGeom prst="rect">
            <a:avLst/>
          </a:prstGeom>
          <a:noFill/>
        </p:spPr>
        <p:txBody>
          <a:bodyPr wrap="square" lIns="146898" tIns="73449" rIns="146898" bIns="73449" rtlCol="0">
            <a:spAutoFit/>
          </a:bodyPr>
          <a:lstStyle/>
          <a:p>
            <a:r>
              <a:rPr lang="es-MX" sz="9600" dirty="0">
                <a:latin typeface="Century Gothic" panose="020B0502020202020204" pitchFamily="34" charset="0"/>
              </a:rPr>
              <a:t>3</a:t>
            </a:r>
          </a:p>
        </p:txBody>
      </p:sp>
      <p:pic>
        <p:nvPicPr>
          <p:cNvPr id="1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l="14485" t="16800" r="55275" b="16000"/>
          <a:stretch>
            <a:fillRect/>
          </a:stretch>
        </p:blipFill>
        <p:spPr bwMode="auto">
          <a:xfrm>
            <a:off x="12779809" y="3430428"/>
            <a:ext cx="4359833" cy="6783460"/>
          </a:xfrm>
          <a:prstGeom prst="rect">
            <a:avLst/>
          </a:prstGeom>
          <a:noFill/>
          <a:ln>
            <a:noFill/>
          </a:ln>
          <a:effectLst>
            <a:outerShdw blurRad="225425" dist="50800" dir="5220000" algn="ctr" rotWithShape="0">
              <a:srgbClr val="000000">
                <a:alpha val="33000"/>
              </a:srgbClr>
            </a:outerShdw>
          </a:effectLst>
          <a:scene3d>
            <a:camera prst="perspectiveHeroicExtremeLeftFacing"/>
            <a:lightRig rig="soft" dir="t">
              <a:rot lat="0" lon="0" rev="3000000"/>
            </a:lightRig>
          </a:scene3d>
          <a:sp3d extrusionH="254000" contourW="19050">
            <a:bevelT w="82550" h="44450" prst="angle"/>
            <a:bevelB w="82550" h="44450" prst="angle"/>
            <a:contourClr>
              <a:schemeClr val="accent5">
                <a:lumMod val="75000"/>
              </a:schemeClr>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ítulo 1"/>
          <p:cNvSpPr txBox="1">
            <a:spLocks/>
          </p:cNvSpPr>
          <p:nvPr/>
        </p:nvSpPr>
        <p:spPr>
          <a:xfrm>
            <a:off x="318791" y="523543"/>
            <a:ext cx="17233404" cy="1903428"/>
          </a:xfrm>
          <a:prstGeom prst="rect">
            <a:avLst/>
          </a:prstGeom>
        </p:spPr>
        <p:txBody>
          <a:bodyPr vert="horz" lIns="146898" tIns="73449" rIns="146898" bIns="73449"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7700" dirty="0">
                <a:solidFill>
                  <a:schemeClr val="bg1"/>
                </a:solidFill>
              </a:rPr>
              <a:t>Directrices de la LGTAIP</a:t>
            </a:r>
            <a:endParaRPr lang="es-MX" sz="7700" dirty="0">
              <a:solidFill>
                <a:srgbClr val="FCFCFC"/>
              </a:solidFill>
            </a:endParaRPr>
          </a:p>
        </p:txBody>
      </p:sp>
    </p:spTree>
    <p:extLst>
      <p:ext uri="{BB962C8B-B14F-4D97-AF65-F5344CB8AC3E}">
        <p14:creationId xmlns:p14="http://schemas.microsoft.com/office/powerpoint/2010/main" val="506736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vertical)">
                                      <p:cBhvr>
                                        <p:cTn id="7" dur="500"/>
                                        <p:tgtEl>
                                          <p:spTgt spid="16"/>
                                        </p:tgtEl>
                                      </p:cBhvr>
                                    </p:animEffect>
                                  </p:childTnLst>
                                </p:cTn>
                              </p:par>
                              <p:par>
                                <p:cTn id="8" presetID="3" presetClass="entr" presetSubtype="5"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3210</TotalTime>
  <Words>5803</Words>
  <Application>Microsoft Office PowerPoint</Application>
  <PresentationFormat>Personalizado</PresentationFormat>
  <Paragraphs>515</Paragraphs>
  <Slides>61</Slides>
  <Notes>5</Notes>
  <HiddenSlides>0</HiddenSlides>
  <MMClips>0</MMClips>
  <ScaleCrop>false</ScaleCrop>
  <HeadingPairs>
    <vt:vector size="4" baseType="variant">
      <vt:variant>
        <vt:lpstr>Tema</vt:lpstr>
      </vt:variant>
      <vt:variant>
        <vt:i4>2</vt:i4>
      </vt:variant>
      <vt:variant>
        <vt:lpstr>Títulos de diapositiva</vt:lpstr>
      </vt:variant>
      <vt:variant>
        <vt:i4>61</vt:i4>
      </vt:variant>
    </vt:vector>
  </HeadingPairs>
  <TitlesOfParts>
    <vt:vector size="63"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Lineamientos Técnicos Generales</vt:lpstr>
      <vt:lpstr>¿Para qué sirven los Lineamientos?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de los Lineamientos y Metodología Ejemplo: artículo 121, fracción III</vt:lpstr>
      <vt:lpstr>Estructura de los Lineamientos y Metodología Ejemplo: artículo 121, fracción III</vt:lpstr>
      <vt:lpstr>Estructura de los Lineamientos y Metodología Ejemplo: artículo 121, fracción III</vt:lpstr>
      <vt:lpstr>Estructura de los Lineamientos y Metodología Ejemplo: artículo 121, fracción III</vt:lpstr>
      <vt:lpstr>Estructura de los Lineamientos y Metodología Ejemplo: artículo 121, fracción III</vt:lpstr>
      <vt:lpstr>Estructura de los Lineamientos y Metodología Ejemplo: artículo 121, fracción III</vt:lpstr>
      <vt:lpstr>Estructura de los Lineamientos y Metodología Ejemplo: artículo 121, fracción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Aspectos a enfatizar</vt:lpstr>
      <vt:lpstr> Aspectos a enfatizar</vt:lpstr>
      <vt:lpstr> Aspectos a enfatizar</vt:lpstr>
      <vt:lpstr> Aspectos a enfatizar</vt:lpstr>
      <vt:lpstr> Aspectos a enfatizar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Juan.Galindo</dc:creator>
  <cp:lastModifiedBy>Angel.Avila</cp:lastModifiedBy>
  <cp:revision>425</cp:revision>
  <dcterms:created xsi:type="dcterms:W3CDTF">2016-10-26T18:13:30Z</dcterms:created>
  <dcterms:modified xsi:type="dcterms:W3CDTF">2018-11-12T15:04:15Z</dcterms:modified>
</cp:coreProperties>
</file>